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8"/>
  </p:notesMasterIdLst>
  <p:sldIdLst>
    <p:sldId id="563" r:id="rId2"/>
    <p:sldId id="564" r:id="rId3"/>
    <p:sldId id="565" r:id="rId4"/>
    <p:sldId id="562" r:id="rId5"/>
    <p:sldId id="288" r:id="rId6"/>
    <p:sldId id="259" r:id="rId7"/>
    <p:sldId id="260" r:id="rId8"/>
    <p:sldId id="261" r:id="rId9"/>
    <p:sldId id="262" r:id="rId10"/>
    <p:sldId id="258" r:id="rId11"/>
    <p:sldId id="289" r:id="rId12"/>
    <p:sldId id="275" r:id="rId13"/>
    <p:sldId id="605" r:id="rId14"/>
    <p:sldId id="271" r:id="rId15"/>
    <p:sldId id="566" r:id="rId16"/>
    <p:sldId id="567" r:id="rId17"/>
    <p:sldId id="264" r:id="rId18"/>
    <p:sldId id="268" r:id="rId19"/>
    <p:sldId id="424" r:id="rId20"/>
    <p:sldId id="425" r:id="rId21"/>
    <p:sldId id="426" r:id="rId22"/>
    <p:sldId id="287" r:id="rId23"/>
    <p:sldId id="569" r:id="rId24"/>
    <p:sldId id="570" r:id="rId25"/>
    <p:sldId id="290" r:id="rId26"/>
    <p:sldId id="291" r:id="rId27"/>
    <p:sldId id="346" r:id="rId28"/>
    <p:sldId id="571" r:id="rId29"/>
    <p:sldId id="572" r:id="rId30"/>
    <p:sldId id="349" r:id="rId31"/>
    <p:sldId id="573" r:id="rId32"/>
    <p:sldId id="575" r:id="rId33"/>
    <p:sldId id="576" r:id="rId34"/>
    <p:sldId id="577" r:id="rId35"/>
    <p:sldId id="305" r:id="rId36"/>
    <p:sldId id="306" r:id="rId37"/>
    <p:sldId id="307" r:id="rId38"/>
    <p:sldId id="309" r:id="rId39"/>
    <p:sldId id="579" r:id="rId40"/>
    <p:sldId id="312" r:id="rId41"/>
    <p:sldId id="313" r:id="rId42"/>
    <p:sldId id="314" r:id="rId43"/>
    <p:sldId id="315" r:id="rId44"/>
    <p:sldId id="316" r:id="rId45"/>
    <p:sldId id="257" r:id="rId46"/>
    <p:sldId id="362" r:id="rId47"/>
    <p:sldId id="443" r:id="rId48"/>
    <p:sldId id="506" r:id="rId49"/>
    <p:sldId id="507" r:id="rId50"/>
    <p:sldId id="444" r:id="rId51"/>
    <p:sldId id="445" r:id="rId52"/>
    <p:sldId id="353" r:id="rId53"/>
    <p:sldId id="339" r:id="rId54"/>
    <p:sldId id="584" r:id="rId55"/>
    <p:sldId id="585" r:id="rId56"/>
    <p:sldId id="586" r:id="rId57"/>
    <p:sldId id="587" r:id="rId58"/>
    <p:sldId id="588" r:id="rId59"/>
    <p:sldId id="589" r:id="rId60"/>
    <p:sldId id="590" r:id="rId61"/>
    <p:sldId id="591" r:id="rId62"/>
    <p:sldId id="592" r:id="rId63"/>
    <p:sldId id="594" r:id="rId64"/>
    <p:sldId id="593" r:id="rId65"/>
    <p:sldId id="595" r:id="rId66"/>
    <p:sldId id="596" r:id="rId67"/>
    <p:sldId id="607" r:id="rId68"/>
    <p:sldId id="597" r:id="rId69"/>
    <p:sldId id="613" r:id="rId70"/>
    <p:sldId id="598" r:id="rId71"/>
    <p:sldId id="599" r:id="rId72"/>
    <p:sldId id="600" r:id="rId73"/>
    <p:sldId id="602" r:id="rId74"/>
    <p:sldId id="608" r:id="rId75"/>
    <p:sldId id="609" r:id="rId76"/>
    <p:sldId id="610" r:id="rId77"/>
    <p:sldId id="611" r:id="rId78"/>
    <p:sldId id="612" r:id="rId79"/>
    <p:sldId id="603" r:id="rId80"/>
    <p:sldId id="604" r:id="rId81"/>
    <p:sldId id="508" r:id="rId82"/>
    <p:sldId id="509" r:id="rId83"/>
    <p:sldId id="510" r:id="rId84"/>
    <p:sldId id="328" r:id="rId85"/>
    <p:sldId id="350" r:id="rId86"/>
    <p:sldId id="329" r:id="rId87"/>
    <p:sldId id="601" r:id="rId88"/>
    <p:sldId id="512" r:id="rId89"/>
    <p:sldId id="348" r:id="rId90"/>
    <p:sldId id="513" r:id="rId91"/>
    <p:sldId id="606" r:id="rId92"/>
    <p:sldId id="319" r:id="rId93"/>
    <p:sldId id="320" r:id="rId94"/>
    <p:sldId id="323" r:id="rId95"/>
    <p:sldId id="325" r:id="rId96"/>
    <p:sldId id="326" r:id="rId97"/>
    <p:sldId id="327" r:id="rId98"/>
    <p:sldId id="580" r:id="rId99"/>
    <p:sldId id="581" r:id="rId100"/>
    <p:sldId id="330" r:id="rId101"/>
    <p:sldId id="332" r:id="rId102"/>
    <p:sldId id="336" r:id="rId103"/>
    <p:sldId id="338" r:id="rId104"/>
    <p:sldId id="582" r:id="rId105"/>
    <p:sldId id="340" r:id="rId106"/>
    <p:sldId id="342" r:id="rId107"/>
    <p:sldId id="343" r:id="rId108"/>
    <p:sldId id="583" r:id="rId109"/>
    <p:sldId id="267" r:id="rId110"/>
    <p:sldId id="296" r:id="rId111"/>
    <p:sldId id="297" r:id="rId112"/>
    <p:sldId id="298" r:id="rId113"/>
    <p:sldId id="311" r:id="rId114"/>
    <p:sldId id="299" r:id="rId115"/>
    <p:sldId id="300" r:id="rId116"/>
    <p:sldId id="304" r:id="rId117"/>
    <p:sldId id="379" r:id="rId118"/>
    <p:sldId id="380" r:id="rId119"/>
    <p:sldId id="381" r:id="rId120"/>
    <p:sldId id="382" r:id="rId121"/>
    <p:sldId id="373" r:id="rId122"/>
    <p:sldId id="375" r:id="rId123"/>
    <p:sldId id="376" r:id="rId124"/>
    <p:sldId id="377" r:id="rId125"/>
    <p:sldId id="378" r:id="rId126"/>
    <p:sldId id="614" r:id="rId1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s McNeely" initials="RM"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02" autoAdjust="0"/>
    <p:restoredTop sz="77321" autoAdjust="0"/>
  </p:normalViewPr>
  <p:slideViewPr>
    <p:cSldViewPr snapToGrid="0" snapToObjects="1">
      <p:cViewPr varScale="1">
        <p:scale>
          <a:sx n="134" d="100"/>
          <a:sy n="134" d="100"/>
        </p:scale>
        <p:origin x="632" y="168"/>
      </p:cViewPr>
      <p:guideLst>
        <p:guide orient="horz" pos="162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699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1EC8E2-1B5E-4326-8133-A652112712F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50F563B-9E8A-42B4-9E9A-80617BACBA3B}">
      <dgm:prSet custT="1"/>
      <dgm:spPr/>
      <dgm:t>
        <a:bodyPr/>
        <a:lstStyle/>
        <a:p>
          <a:pPr rtl="0"/>
          <a:r>
            <a:rPr lang="en-US" sz="3600" dirty="0"/>
            <a:t>Property Graph</a:t>
          </a:r>
        </a:p>
      </dgm:t>
    </dgm:pt>
    <dgm:pt modelId="{93B0E605-A67A-4362-B966-31FCF3B1F404}" type="parTrans" cxnId="{56D9B85C-4577-42FA-8563-974E6C682471}">
      <dgm:prSet/>
      <dgm:spPr/>
      <dgm:t>
        <a:bodyPr/>
        <a:lstStyle/>
        <a:p>
          <a:endParaRPr lang="en-US" sz="1000"/>
        </a:p>
      </dgm:t>
    </dgm:pt>
    <dgm:pt modelId="{248D0A64-58C6-4991-9842-057694567C5B}" type="sibTrans" cxnId="{56D9B85C-4577-42FA-8563-974E6C682471}">
      <dgm:prSet/>
      <dgm:spPr/>
      <dgm:t>
        <a:bodyPr/>
        <a:lstStyle/>
        <a:p>
          <a:endParaRPr lang="en-US" sz="1000"/>
        </a:p>
      </dgm:t>
    </dgm:pt>
    <dgm:pt modelId="{6E26B073-7222-42A5-8681-BFECDAD99F21}">
      <dgm:prSet custT="1"/>
      <dgm:spPr/>
      <dgm:t>
        <a:bodyPr/>
        <a:lstStyle/>
        <a:p>
          <a:pPr rtl="0"/>
          <a:r>
            <a:rPr lang="en-US" sz="2400" dirty="0"/>
            <a:t>Nodes (“vertices”)</a:t>
          </a:r>
        </a:p>
      </dgm:t>
    </dgm:pt>
    <dgm:pt modelId="{70506039-2AD4-4955-B863-B7D325E11E9A}" type="parTrans" cxnId="{DC43ADA3-0A66-4964-893D-2825374D7331}">
      <dgm:prSet/>
      <dgm:spPr/>
      <dgm:t>
        <a:bodyPr/>
        <a:lstStyle/>
        <a:p>
          <a:endParaRPr lang="en-US" sz="1000"/>
        </a:p>
      </dgm:t>
    </dgm:pt>
    <dgm:pt modelId="{A08BBDE6-C95E-4587-A7CA-7061561639DC}" type="sibTrans" cxnId="{DC43ADA3-0A66-4964-893D-2825374D7331}">
      <dgm:prSet/>
      <dgm:spPr/>
      <dgm:t>
        <a:bodyPr/>
        <a:lstStyle/>
        <a:p>
          <a:endParaRPr lang="en-US" sz="1000"/>
        </a:p>
      </dgm:t>
    </dgm:pt>
    <dgm:pt modelId="{B02EAECF-51F7-43B8-8065-0C2981CD57B3}">
      <dgm:prSet custT="1"/>
      <dgm:spPr/>
      <dgm:t>
        <a:bodyPr/>
        <a:lstStyle/>
        <a:p>
          <a:pPr rtl="0"/>
          <a:r>
            <a:rPr lang="en-US" sz="2400" dirty="0"/>
            <a:t>Relationships (“edges”)</a:t>
          </a:r>
        </a:p>
      </dgm:t>
    </dgm:pt>
    <dgm:pt modelId="{F9DE5BA5-CE08-491A-ACF5-484D94DDF82A}" type="parTrans" cxnId="{174B183B-389D-4C16-94A2-3150D2ECED8C}">
      <dgm:prSet/>
      <dgm:spPr/>
      <dgm:t>
        <a:bodyPr/>
        <a:lstStyle/>
        <a:p>
          <a:endParaRPr lang="en-US" sz="1000"/>
        </a:p>
      </dgm:t>
    </dgm:pt>
    <dgm:pt modelId="{16C87260-891E-431C-A9EA-6B881F2DBCFD}" type="sibTrans" cxnId="{174B183B-389D-4C16-94A2-3150D2ECED8C}">
      <dgm:prSet/>
      <dgm:spPr/>
      <dgm:t>
        <a:bodyPr/>
        <a:lstStyle/>
        <a:p>
          <a:endParaRPr lang="en-US" sz="1000"/>
        </a:p>
      </dgm:t>
    </dgm:pt>
    <dgm:pt modelId="{02A853AB-C69A-447B-897E-7D84342EBE46}">
      <dgm:prSet custT="1"/>
      <dgm:spPr/>
      <dgm:t>
        <a:bodyPr/>
        <a:lstStyle/>
        <a:p>
          <a:pPr rtl="0"/>
          <a:r>
            <a:rPr lang="en-US" sz="2400"/>
            <a:t>Properties</a:t>
          </a:r>
        </a:p>
      </dgm:t>
    </dgm:pt>
    <dgm:pt modelId="{C490BF81-EB39-40E9-9312-512D9ACFA6FD}" type="parTrans" cxnId="{ACE58012-0449-4B59-81DA-7A9C34F0FD9A}">
      <dgm:prSet/>
      <dgm:spPr/>
      <dgm:t>
        <a:bodyPr/>
        <a:lstStyle/>
        <a:p>
          <a:endParaRPr lang="en-US" sz="1000"/>
        </a:p>
      </dgm:t>
    </dgm:pt>
    <dgm:pt modelId="{E97A960B-F823-4689-A975-18C03E2DAD13}" type="sibTrans" cxnId="{ACE58012-0449-4B59-81DA-7A9C34F0FD9A}">
      <dgm:prSet/>
      <dgm:spPr/>
      <dgm:t>
        <a:bodyPr/>
        <a:lstStyle/>
        <a:p>
          <a:endParaRPr lang="en-US" sz="1000"/>
        </a:p>
      </dgm:t>
    </dgm:pt>
    <dgm:pt modelId="{0CF08B1C-7BAD-412F-A69D-AC7FC758CACC}" type="pres">
      <dgm:prSet presAssocID="{DC1EC8E2-1B5E-4326-8133-A652112712FC}" presName="Name0" presStyleCnt="0">
        <dgm:presLayoutVars>
          <dgm:dir/>
          <dgm:animLvl val="lvl"/>
          <dgm:resizeHandles val="exact"/>
        </dgm:presLayoutVars>
      </dgm:prSet>
      <dgm:spPr/>
    </dgm:pt>
    <dgm:pt modelId="{5B6587FB-4A82-4397-BEA0-BF949804C260}" type="pres">
      <dgm:prSet presAssocID="{550F563B-9E8A-42B4-9E9A-80617BACBA3B}" presName="linNode" presStyleCnt="0"/>
      <dgm:spPr/>
    </dgm:pt>
    <dgm:pt modelId="{74A4A678-DEDC-474D-884A-38A2BDC99A38}" type="pres">
      <dgm:prSet presAssocID="{550F563B-9E8A-42B4-9E9A-80617BACBA3B}" presName="parentText" presStyleLbl="node1" presStyleIdx="0" presStyleCnt="1">
        <dgm:presLayoutVars>
          <dgm:chMax val="1"/>
          <dgm:bulletEnabled val="1"/>
        </dgm:presLayoutVars>
      </dgm:prSet>
      <dgm:spPr/>
    </dgm:pt>
    <dgm:pt modelId="{F82175F4-AD57-4B2E-B0B9-FFEB3CA1652A}" type="pres">
      <dgm:prSet presAssocID="{550F563B-9E8A-42B4-9E9A-80617BACBA3B}" presName="descendantText" presStyleLbl="alignAccFollowNode1" presStyleIdx="0" presStyleCnt="1">
        <dgm:presLayoutVars>
          <dgm:bulletEnabled val="1"/>
        </dgm:presLayoutVars>
      </dgm:prSet>
      <dgm:spPr/>
    </dgm:pt>
  </dgm:ptLst>
  <dgm:cxnLst>
    <dgm:cxn modelId="{ACE58012-0449-4B59-81DA-7A9C34F0FD9A}" srcId="{550F563B-9E8A-42B4-9E9A-80617BACBA3B}" destId="{02A853AB-C69A-447B-897E-7D84342EBE46}" srcOrd="2" destOrd="0" parTransId="{C490BF81-EB39-40E9-9312-512D9ACFA6FD}" sibTransId="{E97A960B-F823-4689-A975-18C03E2DAD13}"/>
    <dgm:cxn modelId="{174B183B-389D-4C16-94A2-3150D2ECED8C}" srcId="{550F563B-9E8A-42B4-9E9A-80617BACBA3B}" destId="{B02EAECF-51F7-43B8-8065-0C2981CD57B3}" srcOrd="1" destOrd="0" parTransId="{F9DE5BA5-CE08-491A-ACF5-484D94DDF82A}" sibTransId="{16C87260-891E-431C-A9EA-6B881F2DBCFD}"/>
    <dgm:cxn modelId="{26C1643E-1169-2644-AD41-7203B6328F01}" type="presOf" srcId="{6E26B073-7222-42A5-8681-BFECDAD99F21}" destId="{F82175F4-AD57-4B2E-B0B9-FFEB3CA1652A}" srcOrd="0" destOrd="0" presId="urn:microsoft.com/office/officeart/2005/8/layout/vList5"/>
    <dgm:cxn modelId="{56D9B85C-4577-42FA-8563-974E6C682471}" srcId="{DC1EC8E2-1B5E-4326-8133-A652112712FC}" destId="{550F563B-9E8A-42B4-9E9A-80617BACBA3B}" srcOrd="0" destOrd="0" parTransId="{93B0E605-A67A-4362-B966-31FCF3B1F404}" sibTransId="{248D0A64-58C6-4991-9842-057694567C5B}"/>
    <dgm:cxn modelId="{24602E6C-2537-FC4D-8C6E-F0176D296578}" type="presOf" srcId="{DC1EC8E2-1B5E-4326-8133-A652112712FC}" destId="{0CF08B1C-7BAD-412F-A69D-AC7FC758CACC}" srcOrd="0" destOrd="0" presId="urn:microsoft.com/office/officeart/2005/8/layout/vList5"/>
    <dgm:cxn modelId="{5083158F-7486-0043-804F-6F9A0F422608}" type="presOf" srcId="{02A853AB-C69A-447B-897E-7D84342EBE46}" destId="{F82175F4-AD57-4B2E-B0B9-FFEB3CA1652A}" srcOrd="0" destOrd="2" presId="urn:microsoft.com/office/officeart/2005/8/layout/vList5"/>
    <dgm:cxn modelId="{DC43ADA3-0A66-4964-893D-2825374D7331}" srcId="{550F563B-9E8A-42B4-9E9A-80617BACBA3B}" destId="{6E26B073-7222-42A5-8681-BFECDAD99F21}" srcOrd="0" destOrd="0" parTransId="{70506039-2AD4-4955-B863-B7D325E11E9A}" sibTransId="{A08BBDE6-C95E-4587-A7CA-7061561639DC}"/>
    <dgm:cxn modelId="{71D11FDF-B901-7742-AF0D-C452EC995F9D}" type="presOf" srcId="{B02EAECF-51F7-43B8-8065-0C2981CD57B3}" destId="{F82175F4-AD57-4B2E-B0B9-FFEB3CA1652A}" srcOrd="0" destOrd="1" presId="urn:microsoft.com/office/officeart/2005/8/layout/vList5"/>
    <dgm:cxn modelId="{2D424CF9-A977-DC48-92FC-21718F3CB35D}" type="presOf" srcId="{550F563B-9E8A-42B4-9E9A-80617BACBA3B}" destId="{74A4A678-DEDC-474D-884A-38A2BDC99A38}" srcOrd="0" destOrd="0" presId="urn:microsoft.com/office/officeart/2005/8/layout/vList5"/>
    <dgm:cxn modelId="{6A4F781E-5D26-8147-867E-C82E08020595}" type="presParOf" srcId="{0CF08B1C-7BAD-412F-A69D-AC7FC758CACC}" destId="{5B6587FB-4A82-4397-BEA0-BF949804C260}" srcOrd="0" destOrd="0" presId="urn:microsoft.com/office/officeart/2005/8/layout/vList5"/>
    <dgm:cxn modelId="{0C6C7086-6541-E143-BE1C-58F9F4A6B1B1}" type="presParOf" srcId="{5B6587FB-4A82-4397-BEA0-BF949804C260}" destId="{74A4A678-DEDC-474D-884A-38A2BDC99A38}" srcOrd="0" destOrd="0" presId="urn:microsoft.com/office/officeart/2005/8/layout/vList5"/>
    <dgm:cxn modelId="{2A6FBDB6-52BA-E84C-B0CB-17185FA4FBE9}" type="presParOf" srcId="{5B6587FB-4A82-4397-BEA0-BF949804C260}" destId="{F82175F4-AD57-4B2E-B0B9-FFEB3CA1652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5FD56BB-11AA-4C4B-8E3E-4AA62648B5C8}"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113E64AA-AFA4-4A6E-8884-B3D49F19A3B1}">
      <dgm:prSet custT="1"/>
      <dgm:spPr/>
      <dgm:t>
        <a:bodyPr/>
        <a:lstStyle/>
        <a:p>
          <a:pPr rtl="0"/>
          <a:r>
            <a:rPr lang="en-US" sz="3600" dirty="0"/>
            <a:t>Set</a:t>
          </a:r>
        </a:p>
      </dgm:t>
    </dgm:pt>
    <dgm:pt modelId="{3BD2E11E-30EB-48AC-ACE5-0199446534CD}" type="parTrans" cxnId="{BA4CFB24-4CCD-4B36-B2C6-372688FFC4D6}">
      <dgm:prSet/>
      <dgm:spPr/>
      <dgm:t>
        <a:bodyPr/>
        <a:lstStyle/>
        <a:p>
          <a:endParaRPr lang="en-US"/>
        </a:p>
      </dgm:t>
    </dgm:pt>
    <dgm:pt modelId="{0B82591E-A1D7-43AD-BA2A-9BF969B7982C}" type="sibTrans" cxnId="{BA4CFB24-4CCD-4B36-B2C6-372688FFC4D6}">
      <dgm:prSet/>
      <dgm:spPr/>
      <dgm:t>
        <a:bodyPr/>
        <a:lstStyle/>
        <a:p>
          <a:endParaRPr lang="en-US"/>
        </a:p>
      </dgm:t>
    </dgm:pt>
    <dgm:pt modelId="{7B30F0DC-1BD3-44F1-8921-E96AA4CEC480}">
      <dgm:prSet custT="1"/>
      <dgm:spPr/>
      <dgm:t>
        <a:bodyPr/>
        <a:lstStyle/>
        <a:p>
          <a:pPr rtl="0"/>
          <a:r>
            <a:rPr lang="en-US" sz="3600" dirty="0"/>
            <a:t>Path</a:t>
          </a:r>
        </a:p>
      </dgm:t>
    </dgm:pt>
    <dgm:pt modelId="{641B6099-8165-4D21-9FD6-127F9C892730}" type="parTrans" cxnId="{AF7611F8-268F-4DEB-BD04-E839D0E2D547}">
      <dgm:prSet/>
      <dgm:spPr/>
      <dgm:t>
        <a:bodyPr/>
        <a:lstStyle/>
        <a:p>
          <a:endParaRPr lang="en-US"/>
        </a:p>
      </dgm:t>
    </dgm:pt>
    <dgm:pt modelId="{1F473273-9A4A-4D07-BAB2-5F95A36D5F3C}" type="sibTrans" cxnId="{AF7611F8-268F-4DEB-BD04-E839D0E2D547}">
      <dgm:prSet/>
      <dgm:spPr/>
      <dgm:t>
        <a:bodyPr/>
        <a:lstStyle/>
        <a:p>
          <a:endParaRPr lang="en-US"/>
        </a:p>
      </dgm:t>
    </dgm:pt>
    <dgm:pt modelId="{41B71E5E-6E67-476E-9182-F65588B4F39A}">
      <dgm:prSet custT="1"/>
      <dgm:spPr/>
      <dgm:t>
        <a:bodyPr/>
        <a:lstStyle/>
        <a:p>
          <a:pPr rtl="0"/>
          <a:r>
            <a:rPr lang="en-US" sz="3600" dirty="0"/>
            <a:t>Pattern</a:t>
          </a:r>
        </a:p>
      </dgm:t>
    </dgm:pt>
    <dgm:pt modelId="{DCE68B0B-58E7-481D-B9F0-9B0D76EF5586}" type="parTrans" cxnId="{CFEC864C-B140-478D-B3FB-FBCCF8EE40E3}">
      <dgm:prSet/>
      <dgm:spPr/>
      <dgm:t>
        <a:bodyPr/>
        <a:lstStyle/>
        <a:p>
          <a:endParaRPr lang="en-US"/>
        </a:p>
      </dgm:t>
    </dgm:pt>
    <dgm:pt modelId="{05E013BE-DEC0-4D88-92D4-21998E8EFCCB}" type="sibTrans" cxnId="{CFEC864C-B140-478D-B3FB-FBCCF8EE40E3}">
      <dgm:prSet/>
      <dgm:spPr/>
      <dgm:t>
        <a:bodyPr/>
        <a:lstStyle/>
        <a:p>
          <a:endParaRPr lang="en-US"/>
        </a:p>
      </dgm:t>
    </dgm:pt>
    <dgm:pt modelId="{25115882-3544-4119-81AD-E4F8B9F723B1}" type="pres">
      <dgm:prSet presAssocID="{55FD56BB-11AA-4C4B-8E3E-4AA62648B5C8}" presName="diagram" presStyleCnt="0">
        <dgm:presLayoutVars>
          <dgm:chPref val="1"/>
          <dgm:dir/>
          <dgm:animOne val="branch"/>
          <dgm:animLvl val="lvl"/>
          <dgm:resizeHandles/>
        </dgm:presLayoutVars>
      </dgm:prSet>
      <dgm:spPr/>
    </dgm:pt>
    <dgm:pt modelId="{E164EB38-4A04-4617-84B7-ECDDD70CC46A}" type="pres">
      <dgm:prSet presAssocID="{113E64AA-AFA4-4A6E-8884-B3D49F19A3B1}" presName="root" presStyleCnt="0"/>
      <dgm:spPr/>
    </dgm:pt>
    <dgm:pt modelId="{ED60154F-FAB3-4865-817B-C60BDCB6E314}" type="pres">
      <dgm:prSet presAssocID="{113E64AA-AFA4-4A6E-8884-B3D49F19A3B1}" presName="rootComposite" presStyleCnt="0"/>
      <dgm:spPr/>
    </dgm:pt>
    <dgm:pt modelId="{210BCECC-BD32-473B-A8B8-8FA3721C363F}" type="pres">
      <dgm:prSet presAssocID="{113E64AA-AFA4-4A6E-8884-B3D49F19A3B1}" presName="rootText" presStyleLbl="node1" presStyleIdx="0" presStyleCnt="3"/>
      <dgm:spPr/>
    </dgm:pt>
    <dgm:pt modelId="{F4ADE1C6-B08E-4AF7-A79A-3D5B2BAAAB6C}" type="pres">
      <dgm:prSet presAssocID="{113E64AA-AFA4-4A6E-8884-B3D49F19A3B1}" presName="rootConnector" presStyleLbl="node1" presStyleIdx="0" presStyleCnt="3"/>
      <dgm:spPr/>
    </dgm:pt>
    <dgm:pt modelId="{0796146B-C86B-488A-8419-736FE804E370}" type="pres">
      <dgm:prSet presAssocID="{113E64AA-AFA4-4A6E-8884-B3D49F19A3B1}" presName="childShape" presStyleCnt="0"/>
      <dgm:spPr/>
    </dgm:pt>
    <dgm:pt modelId="{9F755156-4667-4E80-BF1D-78A572473EF0}" type="pres">
      <dgm:prSet presAssocID="{7B30F0DC-1BD3-44F1-8921-E96AA4CEC480}" presName="root" presStyleCnt="0"/>
      <dgm:spPr/>
    </dgm:pt>
    <dgm:pt modelId="{E617850F-23E4-4B91-924E-295D9D3699E3}" type="pres">
      <dgm:prSet presAssocID="{7B30F0DC-1BD3-44F1-8921-E96AA4CEC480}" presName="rootComposite" presStyleCnt="0"/>
      <dgm:spPr/>
    </dgm:pt>
    <dgm:pt modelId="{B2DBEB53-B82B-4416-AD3F-2FE545423644}" type="pres">
      <dgm:prSet presAssocID="{7B30F0DC-1BD3-44F1-8921-E96AA4CEC480}" presName="rootText" presStyleLbl="node1" presStyleIdx="1" presStyleCnt="3"/>
      <dgm:spPr/>
    </dgm:pt>
    <dgm:pt modelId="{7383A7D9-5A37-4F32-88D6-830E7773BF18}" type="pres">
      <dgm:prSet presAssocID="{7B30F0DC-1BD3-44F1-8921-E96AA4CEC480}" presName="rootConnector" presStyleLbl="node1" presStyleIdx="1" presStyleCnt="3"/>
      <dgm:spPr/>
    </dgm:pt>
    <dgm:pt modelId="{66AF58C5-049E-47CB-9E0F-42C07221DFC0}" type="pres">
      <dgm:prSet presAssocID="{7B30F0DC-1BD3-44F1-8921-E96AA4CEC480}" presName="childShape" presStyleCnt="0"/>
      <dgm:spPr/>
    </dgm:pt>
    <dgm:pt modelId="{BA6B3D58-3CE5-44D4-B5E9-57A9C2E47499}" type="pres">
      <dgm:prSet presAssocID="{41B71E5E-6E67-476E-9182-F65588B4F39A}" presName="root" presStyleCnt="0"/>
      <dgm:spPr/>
    </dgm:pt>
    <dgm:pt modelId="{A7C3B252-B95D-496E-B1EF-3027948DF0C8}" type="pres">
      <dgm:prSet presAssocID="{41B71E5E-6E67-476E-9182-F65588B4F39A}" presName="rootComposite" presStyleCnt="0"/>
      <dgm:spPr/>
    </dgm:pt>
    <dgm:pt modelId="{F4ABFF97-016B-47AA-8899-2E7CBC0247E3}" type="pres">
      <dgm:prSet presAssocID="{41B71E5E-6E67-476E-9182-F65588B4F39A}" presName="rootText" presStyleLbl="node1" presStyleIdx="2" presStyleCnt="3"/>
      <dgm:spPr/>
    </dgm:pt>
    <dgm:pt modelId="{C4C8C1AE-E793-4D80-803C-3747BFB4C1A4}" type="pres">
      <dgm:prSet presAssocID="{41B71E5E-6E67-476E-9182-F65588B4F39A}" presName="rootConnector" presStyleLbl="node1" presStyleIdx="2" presStyleCnt="3"/>
      <dgm:spPr/>
    </dgm:pt>
    <dgm:pt modelId="{B9DC561C-F41E-4635-9E0C-1B28820DFE0E}" type="pres">
      <dgm:prSet presAssocID="{41B71E5E-6E67-476E-9182-F65588B4F39A}" presName="childShape" presStyleCnt="0"/>
      <dgm:spPr/>
    </dgm:pt>
  </dgm:ptLst>
  <dgm:cxnLst>
    <dgm:cxn modelId="{3D36B30F-AB39-AB45-B1D1-A25D4EC40DCE}" type="presOf" srcId="{113E64AA-AFA4-4A6E-8884-B3D49F19A3B1}" destId="{210BCECC-BD32-473B-A8B8-8FA3721C363F}" srcOrd="0" destOrd="0" presId="urn:microsoft.com/office/officeart/2005/8/layout/hierarchy3"/>
    <dgm:cxn modelId="{BA4CFB24-4CCD-4B36-B2C6-372688FFC4D6}" srcId="{55FD56BB-11AA-4C4B-8E3E-4AA62648B5C8}" destId="{113E64AA-AFA4-4A6E-8884-B3D49F19A3B1}" srcOrd="0" destOrd="0" parTransId="{3BD2E11E-30EB-48AC-ACE5-0199446534CD}" sibTransId="{0B82591E-A1D7-43AD-BA2A-9BF969B7982C}"/>
    <dgm:cxn modelId="{CFEC864C-B140-478D-B3FB-FBCCF8EE40E3}" srcId="{55FD56BB-11AA-4C4B-8E3E-4AA62648B5C8}" destId="{41B71E5E-6E67-476E-9182-F65588B4F39A}" srcOrd="2" destOrd="0" parTransId="{DCE68B0B-58E7-481D-B9F0-9B0D76EF5586}" sibTransId="{05E013BE-DEC0-4D88-92D4-21998E8EFCCB}"/>
    <dgm:cxn modelId="{62605D6E-5D89-6C47-A196-F03474806458}" type="presOf" srcId="{113E64AA-AFA4-4A6E-8884-B3D49F19A3B1}" destId="{F4ADE1C6-B08E-4AF7-A79A-3D5B2BAAAB6C}" srcOrd="1" destOrd="0" presId="urn:microsoft.com/office/officeart/2005/8/layout/hierarchy3"/>
    <dgm:cxn modelId="{484AD47B-EE4E-5147-B782-378E494F8542}" type="presOf" srcId="{41B71E5E-6E67-476E-9182-F65588B4F39A}" destId="{F4ABFF97-016B-47AA-8899-2E7CBC0247E3}" srcOrd="0" destOrd="0" presId="urn:microsoft.com/office/officeart/2005/8/layout/hierarchy3"/>
    <dgm:cxn modelId="{DBA15CB5-38BE-234E-AF7E-5AF5C8D966EF}" type="presOf" srcId="{41B71E5E-6E67-476E-9182-F65588B4F39A}" destId="{C4C8C1AE-E793-4D80-803C-3747BFB4C1A4}" srcOrd="1" destOrd="0" presId="urn:microsoft.com/office/officeart/2005/8/layout/hierarchy3"/>
    <dgm:cxn modelId="{D4B5D8F3-A06B-9E4B-9F57-0757BCAA18B8}" type="presOf" srcId="{55FD56BB-11AA-4C4B-8E3E-4AA62648B5C8}" destId="{25115882-3544-4119-81AD-E4F8B9F723B1}" srcOrd="0" destOrd="0" presId="urn:microsoft.com/office/officeart/2005/8/layout/hierarchy3"/>
    <dgm:cxn modelId="{0926EBF7-CF28-0948-BAAC-1FC3572F3270}" type="presOf" srcId="{7B30F0DC-1BD3-44F1-8921-E96AA4CEC480}" destId="{B2DBEB53-B82B-4416-AD3F-2FE545423644}" srcOrd="0" destOrd="0" presId="urn:microsoft.com/office/officeart/2005/8/layout/hierarchy3"/>
    <dgm:cxn modelId="{AF7611F8-268F-4DEB-BD04-E839D0E2D547}" srcId="{55FD56BB-11AA-4C4B-8E3E-4AA62648B5C8}" destId="{7B30F0DC-1BD3-44F1-8921-E96AA4CEC480}" srcOrd="1" destOrd="0" parTransId="{641B6099-8165-4D21-9FD6-127F9C892730}" sibTransId="{1F473273-9A4A-4D07-BAB2-5F95A36D5F3C}"/>
    <dgm:cxn modelId="{553656FB-6C58-284A-B668-2B43C0D50594}" type="presOf" srcId="{7B30F0DC-1BD3-44F1-8921-E96AA4CEC480}" destId="{7383A7D9-5A37-4F32-88D6-830E7773BF18}" srcOrd="1" destOrd="0" presId="urn:microsoft.com/office/officeart/2005/8/layout/hierarchy3"/>
    <dgm:cxn modelId="{CB8EBA9B-BDB5-724B-A52D-4D045D2001E3}" type="presParOf" srcId="{25115882-3544-4119-81AD-E4F8B9F723B1}" destId="{E164EB38-4A04-4617-84B7-ECDDD70CC46A}" srcOrd="0" destOrd="0" presId="urn:microsoft.com/office/officeart/2005/8/layout/hierarchy3"/>
    <dgm:cxn modelId="{79B87D47-6FB0-BB40-AA6D-8A0225978B47}" type="presParOf" srcId="{E164EB38-4A04-4617-84B7-ECDDD70CC46A}" destId="{ED60154F-FAB3-4865-817B-C60BDCB6E314}" srcOrd="0" destOrd="0" presId="urn:microsoft.com/office/officeart/2005/8/layout/hierarchy3"/>
    <dgm:cxn modelId="{4E8865D2-85D2-E74B-81FD-E052A2148157}" type="presParOf" srcId="{ED60154F-FAB3-4865-817B-C60BDCB6E314}" destId="{210BCECC-BD32-473B-A8B8-8FA3721C363F}" srcOrd="0" destOrd="0" presId="urn:microsoft.com/office/officeart/2005/8/layout/hierarchy3"/>
    <dgm:cxn modelId="{94139DE0-F999-1A4F-B7D7-88D4B6DC0E84}" type="presParOf" srcId="{ED60154F-FAB3-4865-817B-C60BDCB6E314}" destId="{F4ADE1C6-B08E-4AF7-A79A-3D5B2BAAAB6C}" srcOrd="1" destOrd="0" presId="urn:microsoft.com/office/officeart/2005/8/layout/hierarchy3"/>
    <dgm:cxn modelId="{7116D43C-8A0D-A54F-8735-9CC21E54AD26}" type="presParOf" srcId="{E164EB38-4A04-4617-84B7-ECDDD70CC46A}" destId="{0796146B-C86B-488A-8419-736FE804E370}" srcOrd="1" destOrd="0" presId="urn:microsoft.com/office/officeart/2005/8/layout/hierarchy3"/>
    <dgm:cxn modelId="{1FE1DD51-368C-134D-A368-4D8800EECDD5}" type="presParOf" srcId="{25115882-3544-4119-81AD-E4F8B9F723B1}" destId="{9F755156-4667-4E80-BF1D-78A572473EF0}" srcOrd="1" destOrd="0" presId="urn:microsoft.com/office/officeart/2005/8/layout/hierarchy3"/>
    <dgm:cxn modelId="{53814E07-91CB-A94F-B764-7E3B976FEF7A}" type="presParOf" srcId="{9F755156-4667-4E80-BF1D-78A572473EF0}" destId="{E617850F-23E4-4B91-924E-295D9D3699E3}" srcOrd="0" destOrd="0" presId="urn:microsoft.com/office/officeart/2005/8/layout/hierarchy3"/>
    <dgm:cxn modelId="{F4B0163B-86B3-8345-88A8-3FD4AD7855F3}" type="presParOf" srcId="{E617850F-23E4-4B91-924E-295D9D3699E3}" destId="{B2DBEB53-B82B-4416-AD3F-2FE545423644}" srcOrd="0" destOrd="0" presId="urn:microsoft.com/office/officeart/2005/8/layout/hierarchy3"/>
    <dgm:cxn modelId="{39505D83-E849-5C46-9315-59E82BED1DB9}" type="presParOf" srcId="{E617850F-23E4-4B91-924E-295D9D3699E3}" destId="{7383A7D9-5A37-4F32-88D6-830E7773BF18}" srcOrd="1" destOrd="0" presId="urn:microsoft.com/office/officeart/2005/8/layout/hierarchy3"/>
    <dgm:cxn modelId="{C4DF3F48-5E82-D647-BE48-C48696E05BBF}" type="presParOf" srcId="{9F755156-4667-4E80-BF1D-78A572473EF0}" destId="{66AF58C5-049E-47CB-9E0F-42C07221DFC0}" srcOrd="1" destOrd="0" presId="urn:microsoft.com/office/officeart/2005/8/layout/hierarchy3"/>
    <dgm:cxn modelId="{0ECBF622-B7BF-7D49-8AD8-39CA42C18F13}" type="presParOf" srcId="{25115882-3544-4119-81AD-E4F8B9F723B1}" destId="{BA6B3D58-3CE5-44D4-B5E9-57A9C2E47499}" srcOrd="2" destOrd="0" presId="urn:microsoft.com/office/officeart/2005/8/layout/hierarchy3"/>
    <dgm:cxn modelId="{9D49A881-B509-8A4F-957B-8BCF4D8A5B50}" type="presParOf" srcId="{BA6B3D58-3CE5-44D4-B5E9-57A9C2E47499}" destId="{A7C3B252-B95D-496E-B1EF-3027948DF0C8}" srcOrd="0" destOrd="0" presId="urn:microsoft.com/office/officeart/2005/8/layout/hierarchy3"/>
    <dgm:cxn modelId="{C418AAF4-2A99-FA4D-BD97-C733CACC63DC}" type="presParOf" srcId="{A7C3B252-B95D-496E-B1EF-3027948DF0C8}" destId="{F4ABFF97-016B-47AA-8899-2E7CBC0247E3}" srcOrd="0" destOrd="0" presId="urn:microsoft.com/office/officeart/2005/8/layout/hierarchy3"/>
    <dgm:cxn modelId="{2EBD879A-E808-A746-9B9B-7B0CD2372BBD}" type="presParOf" srcId="{A7C3B252-B95D-496E-B1EF-3027948DF0C8}" destId="{C4C8C1AE-E793-4D80-803C-3747BFB4C1A4}" srcOrd="1" destOrd="0" presId="urn:microsoft.com/office/officeart/2005/8/layout/hierarchy3"/>
    <dgm:cxn modelId="{9006739D-EA77-F844-AD3E-03015613210A}" type="presParOf" srcId="{BA6B3D58-3CE5-44D4-B5E9-57A9C2E47499}" destId="{B9DC561C-F41E-4635-9E0C-1B28820DFE0E}"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82FB90F-1B69-4F67-922E-5DE8DC0F947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BED24FE-FE2F-4031-87BB-0687471BD39E}">
      <dgm:prSet custT="1"/>
      <dgm:spPr/>
      <dgm:t>
        <a:bodyPr/>
        <a:lstStyle/>
        <a:p>
          <a:pPr rtl="0"/>
          <a:r>
            <a:rPr lang="en-US" sz="2800" dirty="0"/>
            <a:t>Similarities</a:t>
          </a:r>
        </a:p>
      </dgm:t>
    </dgm:pt>
    <dgm:pt modelId="{51106833-37AF-4575-8D29-478D3D8BFBC8}" type="parTrans" cxnId="{FAD5AC36-D60B-48BB-9304-C7C277B62E17}">
      <dgm:prSet/>
      <dgm:spPr/>
      <dgm:t>
        <a:bodyPr/>
        <a:lstStyle/>
        <a:p>
          <a:endParaRPr lang="en-US" sz="1050"/>
        </a:p>
      </dgm:t>
    </dgm:pt>
    <dgm:pt modelId="{F4185C16-3029-45A8-958A-7AA9C86687A2}" type="sibTrans" cxnId="{FAD5AC36-D60B-48BB-9304-C7C277B62E17}">
      <dgm:prSet/>
      <dgm:spPr/>
      <dgm:t>
        <a:bodyPr/>
        <a:lstStyle/>
        <a:p>
          <a:endParaRPr lang="en-US" sz="1050"/>
        </a:p>
      </dgm:t>
    </dgm:pt>
    <dgm:pt modelId="{64A27F19-D272-463F-BBD7-D848F49308CA}">
      <dgm:prSet custT="1"/>
      <dgm:spPr/>
      <dgm:t>
        <a:bodyPr/>
        <a:lstStyle/>
        <a:p>
          <a:pPr rtl="0"/>
          <a:r>
            <a:rPr lang="en-US" sz="1300" dirty="0"/>
            <a:t>Define and agree upon the domain entities</a:t>
          </a:r>
        </a:p>
      </dgm:t>
    </dgm:pt>
    <dgm:pt modelId="{27DB2BC8-8DA6-47DC-911D-B1516F0A541D}" type="parTrans" cxnId="{E24A1934-7C67-4D01-AFBD-B125338E9FF2}">
      <dgm:prSet/>
      <dgm:spPr/>
      <dgm:t>
        <a:bodyPr/>
        <a:lstStyle/>
        <a:p>
          <a:endParaRPr lang="en-US" sz="1050"/>
        </a:p>
      </dgm:t>
    </dgm:pt>
    <dgm:pt modelId="{93F4705A-4BF6-4D4E-B4E9-9DA95BFE0E74}" type="sibTrans" cxnId="{E24A1934-7C67-4D01-AFBD-B125338E9FF2}">
      <dgm:prSet/>
      <dgm:spPr/>
      <dgm:t>
        <a:bodyPr/>
        <a:lstStyle/>
        <a:p>
          <a:endParaRPr lang="en-US" sz="1050"/>
        </a:p>
      </dgm:t>
    </dgm:pt>
    <dgm:pt modelId="{966B39F9-9AB5-4380-A682-CB7F491C1ECE}">
      <dgm:prSet custT="1"/>
      <dgm:spPr/>
      <dgm:t>
        <a:bodyPr/>
        <a:lstStyle/>
        <a:p>
          <a:pPr rtl="0"/>
          <a:r>
            <a:rPr lang="en-US" sz="1300" dirty="0"/>
            <a:t>Define the interactions, and governing rules</a:t>
          </a:r>
        </a:p>
      </dgm:t>
    </dgm:pt>
    <dgm:pt modelId="{2FB8E044-E065-4AEE-9555-E5FB6E7C115E}" type="parTrans" cxnId="{96D0AB67-E41C-4596-BC67-D8883FDE9FD2}">
      <dgm:prSet/>
      <dgm:spPr/>
      <dgm:t>
        <a:bodyPr/>
        <a:lstStyle/>
        <a:p>
          <a:endParaRPr lang="en-US" sz="1050"/>
        </a:p>
      </dgm:t>
    </dgm:pt>
    <dgm:pt modelId="{610605C3-98FA-458E-A629-17EBACE8BF68}" type="sibTrans" cxnId="{96D0AB67-E41C-4596-BC67-D8883FDE9FD2}">
      <dgm:prSet/>
      <dgm:spPr/>
      <dgm:t>
        <a:bodyPr/>
        <a:lstStyle/>
        <a:p>
          <a:endParaRPr lang="en-US" sz="1050"/>
        </a:p>
      </dgm:t>
    </dgm:pt>
    <dgm:pt modelId="{1534D7D7-D32C-45F4-AB64-9EB8B9230781}">
      <dgm:prSet custT="1"/>
      <dgm:spPr/>
      <dgm:t>
        <a:bodyPr/>
        <a:lstStyle/>
        <a:p>
          <a:pPr rtl="0"/>
          <a:r>
            <a:rPr lang="en-US" sz="1300" dirty="0"/>
            <a:t>Whiteboard stage is the same</a:t>
          </a:r>
        </a:p>
      </dgm:t>
    </dgm:pt>
    <dgm:pt modelId="{ABBFD6CC-EA7F-409B-B25E-E5855E55EDEA}" type="parTrans" cxnId="{1CC855B3-9FE7-4C2D-9D74-5A19218157E8}">
      <dgm:prSet/>
      <dgm:spPr/>
      <dgm:t>
        <a:bodyPr/>
        <a:lstStyle/>
        <a:p>
          <a:endParaRPr lang="en-US" sz="1050"/>
        </a:p>
      </dgm:t>
    </dgm:pt>
    <dgm:pt modelId="{6B41D286-9E8A-4E58-A42D-0A5855C7B6B2}" type="sibTrans" cxnId="{1CC855B3-9FE7-4C2D-9D74-5A19218157E8}">
      <dgm:prSet/>
      <dgm:spPr/>
      <dgm:t>
        <a:bodyPr/>
        <a:lstStyle/>
        <a:p>
          <a:endParaRPr lang="en-US" sz="1050"/>
        </a:p>
      </dgm:t>
    </dgm:pt>
    <dgm:pt modelId="{0C1BE81D-EB49-44D7-AF92-8A0F5903EC95}">
      <dgm:prSet custT="1"/>
      <dgm:spPr/>
      <dgm:t>
        <a:bodyPr/>
        <a:lstStyle/>
        <a:p>
          <a:pPr rtl="0"/>
          <a:r>
            <a:rPr lang="en-US" sz="2800" dirty="0"/>
            <a:t>Differences</a:t>
          </a:r>
        </a:p>
      </dgm:t>
    </dgm:pt>
    <dgm:pt modelId="{B56CBE34-8D04-4383-AD3D-B6396DEF113D}" type="parTrans" cxnId="{4CCEE6A9-ED15-4CA7-AA9E-17C40F6D00EE}">
      <dgm:prSet/>
      <dgm:spPr/>
      <dgm:t>
        <a:bodyPr/>
        <a:lstStyle/>
        <a:p>
          <a:endParaRPr lang="en-US" sz="1050"/>
        </a:p>
      </dgm:t>
    </dgm:pt>
    <dgm:pt modelId="{3578BAB4-8836-4592-9C7F-1B2224D29850}" type="sibTrans" cxnId="{4CCEE6A9-ED15-4CA7-AA9E-17C40F6D00EE}">
      <dgm:prSet/>
      <dgm:spPr/>
      <dgm:t>
        <a:bodyPr/>
        <a:lstStyle/>
        <a:p>
          <a:endParaRPr lang="en-US" sz="1050"/>
        </a:p>
      </dgm:t>
    </dgm:pt>
    <dgm:pt modelId="{D80EFC38-41DE-4136-8817-13F4442134D5}">
      <dgm:prSet custT="1"/>
      <dgm:spPr/>
      <dgm:t>
        <a:bodyPr/>
        <a:lstStyle/>
        <a:p>
          <a:pPr rtl="0"/>
          <a:r>
            <a:rPr lang="en-US" sz="1300" dirty="0"/>
            <a:t>Few changes from conceptual to logical to physical</a:t>
          </a:r>
        </a:p>
      </dgm:t>
    </dgm:pt>
    <dgm:pt modelId="{1213A586-545C-4169-BA5C-AAE3655D850B}" type="parTrans" cxnId="{A23A9845-C64D-45C6-A078-A15AFAF48F1C}">
      <dgm:prSet/>
      <dgm:spPr/>
      <dgm:t>
        <a:bodyPr/>
        <a:lstStyle/>
        <a:p>
          <a:endParaRPr lang="en-US" sz="1050"/>
        </a:p>
      </dgm:t>
    </dgm:pt>
    <dgm:pt modelId="{179ABA18-740C-4FEA-A522-81D661EB80EB}" type="sibTrans" cxnId="{A23A9845-C64D-45C6-A078-A15AFAF48F1C}">
      <dgm:prSet/>
      <dgm:spPr/>
      <dgm:t>
        <a:bodyPr/>
        <a:lstStyle/>
        <a:p>
          <a:endParaRPr lang="en-US" sz="1050"/>
        </a:p>
      </dgm:t>
    </dgm:pt>
    <dgm:pt modelId="{C94DABE1-C3C0-48D1-8415-91F0DF474F9F}">
      <dgm:prSet custT="1"/>
      <dgm:spPr/>
      <dgm:t>
        <a:bodyPr/>
        <a:lstStyle/>
        <a:p>
          <a:pPr rtl="0"/>
          <a:r>
            <a:rPr lang="en-US" sz="1300" dirty="0"/>
            <a:t>Graphs storage model matches the logical model</a:t>
          </a:r>
        </a:p>
      </dgm:t>
    </dgm:pt>
    <dgm:pt modelId="{E1A80658-7E6E-4A3A-9C8E-A4DF9AA3240E}" type="parTrans" cxnId="{1FEE0236-D0A7-4E3D-AB1B-4D04A9892BD9}">
      <dgm:prSet/>
      <dgm:spPr/>
      <dgm:t>
        <a:bodyPr/>
        <a:lstStyle/>
        <a:p>
          <a:endParaRPr lang="en-US" sz="1050"/>
        </a:p>
      </dgm:t>
    </dgm:pt>
    <dgm:pt modelId="{B2C4A757-8DAA-4185-AEB4-DE8FE9887B80}" type="sibTrans" cxnId="{1FEE0236-D0A7-4E3D-AB1B-4D04A9892BD9}">
      <dgm:prSet/>
      <dgm:spPr/>
      <dgm:t>
        <a:bodyPr/>
        <a:lstStyle/>
        <a:p>
          <a:endParaRPr lang="en-US" sz="1050"/>
        </a:p>
      </dgm:t>
    </dgm:pt>
    <dgm:pt modelId="{DD7EB7E2-3411-4596-9811-A80F01DE63C5}">
      <dgm:prSet custT="1"/>
      <dgm:spPr/>
      <dgm:t>
        <a:bodyPr/>
        <a:lstStyle/>
        <a:p>
          <a:pPr rtl="0"/>
          <a:r>
            <a:rPr lang="en-US" sz="1300"/>
            <a:t>After the initial domain definition we enhance the graph instead of defining the tables.</a:t>
          </a:r>
        </a:p>
      </dgm:t>
    </dgm:pt>
    <dgm:pt modelId="{099FF57F-9AA8-479A-A637-3CF68E8E8714}" type="parTrans" cxnId="{E0DC3AB3-7BA7-4380-BA76-7E8832AE69BD}">
      <dgm:prSet/>
      <dgm:spPr/>
      <dgm:t>
        <a:bodyPr/>
        <a:lstStyle/>
        <a:p>
          <a:endParaRPr lang="en-US" sz="1050"/>
        </a:p>
      </dgm:t>
    </dgm:pt>
    <dgm:pt modelId="{CF142347-0E53-415D-97A5-22A14DFFA350}" type="sibTrans" cxnId="{E0DC3AB3-7BA7-4380-BA76-7E8832AE69BD}">
      <dgm:prSet/>
      <dgm:spPr/>
      <dgm:t>
        <a:bodyPr/>
        <a:lstStyle/>
        <a:p>
          <a:endParaRPr lang="en-US" sz="1050"/>
        </a:p>
      </dgm:t>
    </dgm:pt>
    <dgm:pt modelId="{4F296C09-A40F-4789-9E9E-C26237A842B1}" type="pres">
      <dgm:prSet presAssocID="{A82FB90F-1B69-4F67-922E-5DE8DC0F947E}" presName="Name0" presStyleCnt="0">
        <dgm:presLayoutVars>
          <dgm:dir/>
          <dgm:animLvl val="lvl"/>
          <dgm:resizeHandles val="exact"/>
        </dgm:presLayoutVars>
      </dgm:prSet>
      <dgm:spPr/>
    </dgm:pt>
    <dgm:pt modelId="{B660AABF-AF8A-41A2-BEFB-614A672C5EE1}" type="pres">
      <dgm:prSet presAssocID="{BBED24FE-FE2F-4031-87BB-0687471BD39E}" presName="linNode" presStyleCnt="0"/>
      <dgm:spPr/>
    </dgm:pt>
    <dgm:pt modelId="{649F6CC2-8D2A-46B4-A3AF-F5420F2C0475}" type="pres">
      <dgm:prSet presAssocID="{BBED24FE-FE2F-4031-87BB-0687471BD39E}" presName="parentText" presStyleLbl="node1" presStyleIdx="0" presStyleCnt="2" custScaleY="86699">
        <dgm:presLayoutVars>
          <dgm:chMax val="1"/>
          <dgm:bulletEnabled val="1"/>
        </dgm:presLayoutVars>
      </dgm:prSet>
      <dgm:spPr/>
    </dgm:pt>
    <dgm:pt modelId="{C222B099-A991-4092-B9D0-74D93D55F43F}" type="pres">
      <dgm:prSet presAssocID="{BBED24FE-FE2F-4031-87BB-0687471BD39E}" presName="descendantText" presStyleLbl="alignAccFollowNode1" presStyleIdx="0" presStyleCnt="2">
        <dgm:presLayoutVars>
          <dgm:bulletEnabled val="1"/>
        </dgm:presLayoutVars>
      </dgm:prSet>
      <dgm:spPr/>
    </dgm:pt>
    <dgm:pt modelId="{12FCA8A0-9F35-48AC-83F5-21E98B01102D}" type="pres">
      <dgm:prSet presAssocID="{F4185C16-3029-45A8-958A-7AA9C86687A2}" presName="sp" presStyleCnt="0"/>
      <dgm:spPr/>
    </dgm:pt>
    <dgm:pt modelId="{D89341C9-4BE7-45A9-B67C-53358C2C28AE}" type="pres">
      <dgm:prSet presAssocID="{0C1BE81D-EB49-44D7-AF92-8A0F5903EC95}" presName="linNode" presStyleCnt="0"/>
      <dgm:spPr/>
    </dgm:pt>
    <dgm:pt modelId="{C4DFAA6D-5800-447E-8959-93C06FB17445}" type="pres">
      <dgm:prSet presAssocID="{0C1BE81D-EB49-44D7-AF92-8A0F5903EC95}" presName="parentText" presStyleLbl="node1" presStyleIdx="1" presStyleCnt="2" custScaleY="85964">
        <dgm:presLayoutVars>
          <dgm:chMax val="1"/>
          <dgm:bulletEnabled val="1"/>
        </dgm:presLayoutVars>
      </dgm:prSet>
      <dgm:spPr/>
    </dgm:pt>
    <dgm:pt modelId="{BEE8A413-C547-405D-A0C1-523CFC000C9A}" type="pres">
      <dgm:prSet presAssocID="{0C1BE81D-EB49-44D7-AF92-8A0F5903EC95}" presName="descendantText" presStyleLbl="alignAccFollowNode1" presStyleIdx="1" presStyleCnt="2">
        <dgm:presLayoutVars>
          <dgm:bulletEnabled val="1"/>
        </dgm:presLayoutVars>
      </dgm:prSet>
      <dgm:spPr/>
    </dgm:pt>
  </dgm:ptLst>
  <dgm:cxnLst>
    <dgm:cxn modelId="{E22A9902-5738-D14E-AC91-43F4C290A635}" type="presOf" srcId="{A82FB90F-1B69-4F67-922E-5DE8DC0F947E}" destId="{4F296C09-A40F-4789-9E9E-C26237A842B1}" srcOrd="0" destOrd="0" presId="urn:microsoft.com/office/officeart/2005/8/layout/vList5"/>
    <dgm:cxn modelId="{E24A1934-7C67-4D01-AFBD-B125338E9FF2}" srcId="{BBED24FE-FE2F-4031-87BB-0687471BD39E}" destId="{64A27F19-D272-463F-BBD7-D848F49308CA}" srcOrd="0" destOrd="0" parTransId="{27DB2BC8-8DA6-47DC-911D-B1516F0A541D}" sibTransId="{93F4705A-4BF6-4D4E-B4E9-9DA95BFE0E74}"/>
    <dgm:cxn modelId="{1FEE0236-D0A7-4E3D-AB1B-4D04A9892BD9}" srcId="{0C1BE81D-EB49-44D7-AF92-8A0F5903EC95}" destId="{C94DABE1-C3C0-48D1-8415-91F0DF474F9F}" srcOrd="1" destOrd="0" parTransId="{E1A80658-7E6E-4A3A-9C8E-A4DF9AA3240E}" sibTransId="{B2C4A757-8DAA-4185-AEB4-DE8FE9887B80}"/>
    <dgm:cxn modelId="{FAD5AC36-D60B-48BB-9304-C7C277B62E17}" srcId="{A82FB90F-1B69-4F67-922E-5DE8DC0F947E}" destId="{BBED24FE-FE2F-4031-87BB-0687471BD39E}" srcOrd="0" destOrd="0" parTransId="{51106833-37AF-4575-8D29-478D3D8BFBC8}" sibTransId="{F4185C16-3029-45A8-958A-7AA9C86687A2}"/>
    <dgm:cxn modelId="{A23A9845-C64D-45C6-A078-A15AFAF48F1C}" srcId="{0C1BE81D-EB49-44D7-AF92-8A0F5903EC95}" destId="{D80EFC38-41DE-4136-8817-13F4442134D5}" srcOrd="0" destOrd="0" parTransId="{1213A586-545C-4169-BA5C-AAE3655D850B}" sibTransId="{179ABA18-740C-4FEA-A522-81D661EB80EB}"/>
    <dgm:cxn modelId="{FADCAE4B-8F10-AF4D-9DF0-9DAA876E7917}" type="presOf" srcId="{C94DABE1-C3C0-48D1-8415-91F0DF474F9F}" destId="{BEE8A413-C547-405D-A0C1-523CFC000C9A}" srcOrd="0" destOrd="1" presId="urn:microsoft.com/office/officeart/2005/8/layout/vList5"/>
    <dgm:cxn modelId="{A7C68D5B-F934-E84E-94A8-D537559947B3}" type="presOf" srcId="{0C1BE81D-EB49-44D7-AF92-8A0F5903EC95}" destId="{C4DFAA6D-5800-447E-8959-93C06FB17445}" srcOrd="0" destOrd="0" presId="urn:microsoft.com/office/officeart/2005/8/layout/vList5"/>
    <dgm:cxn modelId="{96D0AB67-E41C-4596-BC67-D8883FDE9FD2}" srcId="{BBED24FE-FE2F-4031-87BB-0687471BD39E}" destId="{966B39F9-9AB5-4380-A682-CB7F491C1ECE}" srcOrd="1" destOrd="0" parTransId="{2FB8E044-E065-4AEE-9555-E5FB6E7C115E}" sibTransId="{610605C3-98FA-458E-A629-17EBACE8BF68}"/>
    <dgm:cxn modelId="{FBE3EE7C-C102-4C48-8917-0EEEAFF6119D}" type="presOf" srcId="{966B39F9-9AB5-4380-A682-CB7F491C1ECE}" destId="{C222B099-A991-4092-B9D0-74D93D55F43F}" srcOrd="0" destOrd="1" presId="urn:microsoft.com/office/officeart/2005/8/layout/vList5"/>
    <dgm:cxn modelId="{9F509993-0343-904F-93CD-842A0B5DB04B}" type="presOf" srcId="{BBED24FE-FE2F-4031-87BB-0687471BD39E}" destId="{649F6CC2-8D2A-46B4-A3AF-F5420F2C0475}" srcOrd="0" destOrd="0" presId="urn:microsoft.com/office/officeart/2005/8/layout/vList5"/>
    <dgm:cxn modelId="{34B009A6-845F-1B40-BA18-A329E24D8A13}" type="presOf" srcId="{DD7EB7E2-3411-4596-9811-A80F01DE63C5}" destId="{BEE8A413-C547-405D-A0C1-523CFC000C9A}" srcOrd="0" destOrd="2" presId="urn:microsoft.com/office/officeart/2005/8/layout/vList5"/>
    <dgm:cxn modelId="{4CCEE6A9-ED15-4CA7-AA9E-17C40F6D00EE}" srcId="{A82FB90F-1B69-4F67-922E-5DE8DC0F947E}" destId="{0C1BE81D-EB49-44D7-AF92-8A0F5903EC95}" srcOrd="1" destOrd="0" parTransId="{B56CBE34-8D04-4383-AD3D-B6396DEF113D}" sibTransId="{3578BAB4-8836-4592-9C7F-1B2224D29850}"/>
    <dgm:cxn modelId="{BA1522AF-F052-8D49-B147-82323FBD85A3}" type="presOf" srcId="{64A27F19-D272-463F-BBD7-D848F49308CA}" destId="{C222B099-A991-4092-B9D0-74D93D55F43F}" srcOrd="0" destOrd="0" presId="urn:microsoft.com/office/officeart/2005/8/layout/vList5"/>
    <dgm:cxn modelId="{E0DC3AB3-7BA7-4380-BA76-7E8832AE69BD}" srcId="{0C1BE81D-EB49-44D7-AF92-8A0F5903EC95}" destId="{DD7EB7E2-3411-4596-9811-A80F01DE63C5}" srcOrd="2" destOrd="0" parTransId="{099FF57F-9AA8-479A-A637-3CF68E8E8714}" sibTransId="{CF142347-0E53-415D-97A5-22A14DFFA350}"/>
    <dgm:cxn modelId="{1CC855B3-9FE7-4C2D-9D74-5A19218157E8}" srcId="{BBED24FE-FE2F-4031-87BB-0687471BD39E}" destId="{1534D7D7-D32C-45F4-AB64-9EB8B9230781}" srcOrd="2" destOrd="0" parTransId="{ABBFD6CC-EA7F-409B-B25E-E5855E55EDEA}" sibTransId="{6B41D286-9E8A-4E58-A42D-0A5855C7B6B2}"/>
    <dgm:cxn modelId="{97C2E2D5-D919-8C4A-8038-4C68BA62498B}" type="presOf" srcId="{1534D7D7-D32C-45F4-AB64-9EB8B9230781}" destId="{C222B099-A991-4092-B9D0-74D93D55F43F}" srcOrd="0" destOrd="2" presId="urn:microsoft.com/office/officeart/2005/8/layout/vList5"/>
    <dgm:cxn modelId="{083FF7E6-1658-3D40-867D-93D3FB35CC03}" type="presOf" srcId="{D80EFC38-41DE-4136-8817-13F4442134D5}" destId="{BEE8A413-C547-405D-A0C1-523CFC000C9A}" srcOrd="0" destOrd="0" presId="urn:microsoft.com/office/officeart/2005/8/layout/vList5"/>
    <dgm:cxn modelId="{A6751A2A-B4F5-564C-8BE3-45F14C65706B}" type="presParOf" srcId="{4F296C09-A40F-4789-9E9E-C26237A842B1}" destId="{B660AABF-AF8A-41A2-BEFB-614A672C5EE1}" srcOrd="0" destOrd="0" presId="urn:microsoft.com/office/officeart/2005/8/layout/vList5"/>
    <dgm:cxn modelId="{2025AC08-CBDB-9940-988F-7BCBA496C795}" type="presParOf" srcId="{B660AABF-AF8A-41A2-BEFB-614A672C5EE1}" destId="{649F6CC2-8D2A-46B4-A3AF-F5420F2C0475}" srcOrd="0" destOrd="0" presId="urn:microsoft.com/office/officeart/2005/8/layout/vList5"/>
    <dgm:cxn modelId="{E7734EE1-1EAB-8545-B807-7A8111EE5D53}" type="presParOf" srcId="{B660AABF-AF8A-41A2-BEFB-614A672C5EE1}" destId="{C222B099-A991-4092-B9D0-74D93D55F43F}" srcOrd="1" destOrd="0" presId="urn:microsoft.com/office/officeart/2005/8/layout/vList5"/>
    <dgm:cxn modelId="{842BC790-8C02-824A-911C-C34D39063A1A}" type="presParOf" srcId="{4F296C09-A40F-4789-9E9E-C26237A842B1}" destId="{12FCA8A0-9F35-48AC-83F5-21E98B01102D}" srcOrd="1" destOrd="0" presId="urn:microsoft.com/office/officeart/2005/8/layout/vList5"/>
    <dgm:cxn modelId="{58026922-0990-EB4B-8501-157166FE9907}" type="presParOf" srcId="{4F296C09-A40F-4789-9E9E-C26237A842B1}" destId="{D89341C9-4BE7-45A9-B67C-53358C2C28AE}" srcOrd="2" destOrd="0" presId="urn:microsoft.com/office/officeart/2005/8/layout/vList5"/>
    <dgm:cxn modelId="{2F28A8CD-D309-8942-A559-5FF2FACD57D3}" type="presParOf" srcId="{D89341C9-4BE7-45A9-B67C-53358C2C28AE}" destId="{C4DFAA6D-5800-447E-8959-93C06FB17445}" srcOrd="0" destOrd="0" presId="urn:microsoft.com/office/officeart/2005/8/layout/vList5"/>
    <dgm:cxn modelId="{2CB7057E-DBC1-EF43-B9E5-EF8105712F53}" type="presParOf" srcId="{D89341C9-4BE7-45A9-B67C-53358C2C28AE}" destId="{BEE8A413-C547-405D-A0C1-523CFC000C9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7485019-8AAE-461D-95F9-F642AD6B73B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3B4C6195-A7B8-4322-8A87-9ED4E1EA219B}">
      <dgm:prSet/>
      <dgm:spPr/>
      <dgm:t>
        <a:bodyPr/>
        <a:lstStyle/>
        <a:p>
          <a:pPr rtl="0"/>
          <a:r>
            <a:rPr lang="en-US"/>
            <a:t>Accountable Care Organizations (ACOs)</a:t>
          </a:r>
        </a:p>
      </dgm:t>
    </dgm:pt>
    <dgm:pt modelId="{D04BC0BB-344C-429A-A5F5-4F0DDE33B63E}" type="parTrans" cxnId="{BEE03D89-AFF5-46AD-ACC3-650A221BE0ED}">
      <dgm:prSet/>
      <dgm:spPr/>
      <dgm:t>
        <a:bodyPr/>
        <a:lstStyle/>
        <a:p>
          <a:endParaRPr lang="en-US"/>
        </a:p>
      </dgm:t>
    </dgm:pt>
    <dgm:pt modelId="{5C4D512E-D340-49D7-AA92-C4C9E627F5FF}" type="sibTrans" cxnId="{BEE03D89-AFF5-46AD-ACC3-650A221BE0ED}">
      <dgm:prSet/>
      <dgm:spPr/>
      <dgm:t>
        <a:bodyPr/>
        <a:lstStyle/>
        <a:p>
          <a:endParaRPr lang="en-US"/>
        </a:p>
      </dgm:t>
    </dgm:pt>
    <dgm:pt modelId="{450A9BE0-C77F-4785-ACF7-EE9836DDB76F}">
      <dgm:prSet/>
      <dgm:spPr/>
      <dgm:t>
        <a:bodyPr/>
        <a:lstStyle/>
        <a:p>
          <a:pPr rtl="0"/>
          <a:r>
            <a:rPr lang="en-US" dirty="0"/>
            <a:t>Patient Protection and Affordable Care Act of 2010</a:t>
          </a:r>
        </a:p>
      </dgm:t>
    </dgm:pt>
    <dgm:pt modelId="{6E07AD9B-DF93-4C27-97B2-DB4AD17CC78D}" type="parTrans" cxnId="{832D2843-1A2E-4662-B621-F3426ED2B796}">
      <dgm:prSet/>
      <dgm:spPr/>
      <dgm:t>
        <a:bodyPr/>
        <a:lstStyle/>
        <a:p>
          <a:endParaRPr lang="en-US"/>
        </a:p>
      </dgm:t>
    </dgm:pt>
    <dgm:pt modelId="{1A3C92FF-BA50-4B5D-948A-562A5358678C}" type="sibTrans" cxnId="{832D2843-1A2E-4662-B621-F3426ED2B796}">
      <dgm:prSet/>
      <dgm:spPr/>
      <dgm:t>
        <a:bodyPr/>
        <a:lstStyle/>
        <a:p>
          <a:endParaRPr lang="en-US"/>
        </a:p>
      </dgm:t>
    </dgm:pt>
    <dgm:pt modelId="{4DF42051-4528-4378-9814-DE175A281762}">
      <dgm:prSet/>
      <dgm:spPr/>
      <dgm:t>
        <a:bodyPr/>
        <a:lstStyle/>
        <a:p>
          <a:pPr rtl="0"/>
          <a:r>
            <a:rPr lang="en-US" dirty="0"/>
            <a:t>Transform health providers into ACOs</a:t>
          </a:r>
        </a:p>
      </dgm:t>
    </dgm:pt>
    <dgm:pt modelId="{EDD39AC0-8D34-43D8-B41D-89407D7BB795}" type="parTrans" cxnId="{6B6C199C-35AD-453C-8AA0-9E80D25815DA}">
      <dgm:prSet/>
      <dgm:spPr/>
      <dgm:t>
        <a:bodyPr/>
        <a:lstStyle/>
        <a:p>
          <a:endParaRPr lang="en-US"/>
        </a:p>
      </dgm:t>
    </dgm:pt>
    <dgm:pt modelId="{5A4FB580-8B44-4BDD-9351-F2CE6BA816BF}" type="sibTrans" cxnId="{6B6C199C-35AD-453C-8AA0-9E80D25815DA}">
      <dgm:prSet/>
      <dgm:spPr/>
      <dgm:t>
        <a:bodyPr/>
        <a:lstStyle/>
        <a:p>
          <a:endParaRPr lang="en-US"/>
        </a:p>
      </dgm:t>
    </dgm:pt>
    <dgm:pt modelId="{989CB4B0-298F-4D3E-B688-58EFDB236A84}">
      <dgm:prSet/>
      <dgm:spPr/>
      <dgm:t>
        <a:bodyPr/>
        <a:lstStyle/>
        <a:p>
          <a:pPr rtl="0"/>
          <a:r>
            <a:rPr lang="en-US" dirty="0"/>
            <a:t>What is the result?</a:t>
          </a:r>
        </a:p>
      </dgm:t>
    </dgm:pt>
    <dgm:pt modelId="{AAA5650A-B47D-4C67-9DDB-EEFFB448304D}" type="parTrans" cxnId="{E304E360-D892-4E82-9A91-0E687DED74F1}">
      <dgm:prSet/>
      <dgm:spPr/>
      <dgm:t>
        <a:bodyPr/>
        <a:lstStyle/>
        <a:p>
          <a:endParaRPr lang="en-US"/>
        </a:p>
      </dgm:t>
    </dgm:pt>
    <dgm:pt modelId="{3EDEA8FD-93AD-48BB-9516-61EF5584EF63}" type="sibTrans" cxnId="{E304E360-D892-4E82-9A91-0E687DED74F1}">
      <dgm:prSet/>
      <dgm:spPr/>
      <dgm:t>
        <a:bodyPr/>
        <a:lstStyle/>
        <a:p>
          <a:endParaRPr lang="en-US"/>
        </a:p>
      </dgm:t>
    </dgm:pt>
    <dgm:pt modelId="{BBED0B5B-16BB-3F42-A011-7D8318A6B6C6}">
      <dgm:prSet/>
      <dgm:spPr/>
      <dgm:t>
        <a:bodyPr/>
        <a:lstStyle/>
        <a:p>
          <a:pPr rtl="0"/>
          <a:r>
            <a:rPr lang="en-US" dirty="0"/>
            <a:t>What does this boil down to?</a:t>
          </a:r>
        </a:p>
      </dgm:t>
    </dgm:pt>
    <dgm:pt modelId="{20272F42-6D4C-5C47-A9CF-CEF96CB7CC30}" type="parTrans" cxnId="{56A5867C-F0F0-9843-AB5B-0C4AAC3AC088}">
      <dgm:prSet/>
      <dgm:spPr/>
      <dgm:t>
        <a:bodyPr/>
        <a:lstStyle/>
        <a:p>
          <a:endParaRPr lang="en-US"/>
        </a:p>
      </dgm:t>
    </dgm:pt>
    <dgm:pt modelId="{4B55833F-5393-3B4D-9AF3-B38F0D1E7B98}" type="sibTrans" cxnId="{56A5867C-F0F0-9843-AB5B-0C4AAC3AC088}">
      <dgm:prSet/>
      <dgm:spPr/>
      <dgm:t>
        <a:bodyPr/>
        <a:lstStyle/>
        <a:p>
          <a:endParaRPr lang="en-US"/>
        </a:p>
      </dgm:t>
    </dgm:pt>
    <dgm:pt modelId="{5410ABE7-B816-1E4F-B2F5-E7E8D65DD702}">
      <dgm:prSet/>
      <dgm:spPr/>
      <dgm:t>
        <a:bodyPr/>
        <a:lstStyle/>
        <a:p>
          <a:pPr rtl="0"/>
          <a:r>
            <a:rPr lang="en-US" dirty="0"/>
            <a:t>Patient Matching</a:t>
          </a:r>
        </a:p>
      </dgm:t>
    </dgm:pt>
    <dgm:pt modelId="{C61AB3F2-FD39-1740-9CE5-A54C8F250205}" type="parTrans" cxnId="{A4550D64-0F38-004A-BD91-66F4537C1690}">
      <dgm:prSet/>
      <dgm:spPr/>
      <dgm:t>
        <a:bodyPr/>
        <a:lstStyle/>
        <a:p>
          <a:endParaRPr lang="en-US"/>
        </a:p>
      </dgm:t>
    </dgm:pt>
    <dgm:pt modelId="{00A348FF-B498-784E-9236-20D27D1B7ABF}" type="sibTrans" cxnId="{A4550D64-0F38-004A-BD91-66F4537C1690}">
      <dgm:prSet/>
      <dgm:spPr/>
      <dgm:t>
        <a:bodyPr/>
        <a:lstStyle/>
        <a:p>
          <a:endParaRPr lang="en-US"/>
        </a:p>
      </dgm:t>
    </dgm:pt>
    <dgm:pt modelId="{46DB17D2-D74B-484D-B6B2-2056C5A25E9C}">
      <dgm:prSet/>
      <dgm:spPr/>
      <dgm:t>
        <a:bodyPr/>
        <a:lstStyle/>
        <a:p>
          <a:pPr rtl="0"/>
          <a:r>
            <a:rPr lang="en-US" dirty="0"/>
            <a:t>Each ACO has different information about the patients.</a:t>
          </a:r>
        </a:p>
      </dgm:t>
    </dgm:pt>
    <dgm:pt modelId="{33E39338-AE9E-F94D-99C5-8C269718DEC7}" type="parTrans" cxnId="{1799270C-8D0E-434F-B144-DE09DFB73604}">
      <dgm:prSet/>
      <dgm:spPr/>
      <dgm:t>
        <a:bodyPr/>
        <a:lstStyle/>
        <a:p>
          <a:endParaRPr lang="en-US"/>
        </a:p>
      </dgm:t>
    </dgm:pt>
    <dgm:pt modelId="{AE78C40F-DE28-4147-A207-338CCFF03FC7}" type="sibTrans" cxnId="{1799270C-8D0E-434F-B144-DE09DFB73604}">
      <dgm:prSet/>
      <dgm:spPr/>
      <dgm:t>
        <a:bodyPr/>
        <a:lstStyle/>
        <a:p>
          <a:endParaRPr lang="en-US"/>
        </a:p>
      </dgm:t>
    </dgm:pt>
    <dgm:pt modelId="{EBD69249-7C5B-9441-890B-6BA250969BCB}">
      <dgm:prSet/>
      <dgm:spPr/>
      <dgm:t>
        <a:bodyPr/>
        <a:lstStyle/>
        <a:p>
          <a:pPr rtl="0"/>
          <a:r>
            <a:rPr lang="en-US" dirty="0"/>
            <a:t>What is needed?</a:t>
          </a:r>
        </a:p>
      </dgm:t>
    </dgm:pt>
    <dgm:pt modelId="{9A6DC7D9-D21F-9E48-8E83-45BEAD5D2B54}" type="parTrans" cxnId="{D2DE3469-F53B-0848-A1CD-A5C699361644}">
      <dgm:prSet/>
      <dgm:spPr/>
      <dgm:t>
        <a:bodyPr/>
        <a:lstStyle/>
        <a:p>
          <a:endParaRPr lang="en-US"/>
        </a:p>
      </dgm:t>
    </dgm:pt>
    <dgm:pt modelId="{953F7B5E-ED77-E64D-A237-56481E4C22D5}" type="sibTrans" cxnId="{D2DE3469-F53B-0848-A1CD-A5C699361644}">
      <dgm:prSet/>
      <dgm:spPr/>
      <dgm:t>
        <a:bodyPr/>
        <a:lstStyle/>
        <a:p>
          <a:endParaRPr lang="en-US"/>
        </a:p>
      </dgm:t>
    </dgm:pt>
    <dgm:pt modelId="{8AFF815E-C812-5848-B71A-1100D3437521}">
      <dgm:prSet/>
      <dgm:spPr/>
      <dgm:t>
        <a:bodyPr/>
        <a:lstStyle/>
        <a:p>
          <a:pPr rtl="0"/>
          <a:r>
            <a:rPr lang="en-US" dirty="0"/>
            <a:t>We need to know what is being done for a patient.</a:t>
          </a:r>
        </a:p>
      </dgm:t>
    </dgm:pt>
    <dgm:pt modelId="{EFA4499C-024A-C546-9C34-56086365F366}" type="parTrans" cxnId="{B524775A-78A7-A54C-82BD-ED2025E21D9B}">
      <dgm:prSet/>
      <dgm:spPr/>
      <dgm:t>
        <a:bodyPr/>
        <a:lstStyle/>
        <a:p>
          <a:endParaRPr lang="en-US"/>
        </a:p>
      </dgm:t>
    </dgm:pt>
    <dgm:pt modelId="{5EE7E88E-F289-444E-A43C-8C7AA2E061AF}" type="sibTrans" cxnId="{B524775A-78A7-A54C-82BD-ED2025E21D9B}">
      <dgm:prSet/>
      <dgm:spPr/>
      <dgm:t>
        <a:bodyPr/>
        <a:lstStyle/>
        <a:p>
          <a:endParaRPr lang="en-US"/>
        </a:p>
      </dgm:t>
    </dgm:pt>
    <dgm:pt modelId="{577E80A5-9AD0-49AD-8A3E-C4A308436C16}" type="pres">
      <dgm:prSet presAssocID="{17485019-8AAE-461D-95F9-F642AD6B73B2}" presName="Name0" presStyleCnt="0">
        <dgm:presLayoutVars>
          <dgm:dir/>
          <dgm:animLvl val="lvl"/>
          <dgm:resizeHandles val="exact"/>
        </dgm:presLayoutVars>
      </dgm:prSet>
      <dgm:spPr/>
    </dgm:pt>
    <dgm:pt modelId="{82871740-5A89-43FF-88D9-7863168C61F2}" type="pres">
      <dgm:prSet presAssocID="{3B4C6195-A7B8-4322-8A87-9ED4E1EA219B}" presName="linNode" presStyleCnt="0"/>
      <dgm:spPr/>
    </dgm:pt>
    <dgm:pt modelId="{5C0C393A-0E6A-4A80-91B1-093F4181166E}" type="pres">
      <dgm:prSet presAssocID="{3B4C6195-A7B8-4322-8A87-9ED4E1EA219B}" presName="parentText" presStyleLbl="node1" presStyleIdx="0" presStyleCnt="4">
        <dgm:presLayoutVars>
          <dgm:chMax val="1"/>
          <dgm:bulletEnabled val="1"/>
        </dgm:presLayoutVars>
      </dgm:prSet>
      <dgm:spPr/>
    </dgm:pt>
    <dgm:pt modelId="{5F0206E5-906E-4979-B5D2-3766AD76BF73}" type="pres">
      <dgm:prSet presAssocID="{3B4C6195-A7B8-4322-8A87-9ED4E1EA219B}" presName="descendantText" presStyleLbl="alignAccFollowNode1" presStyleIdx="0" presStyleCnt="4">
        <dgm:presLayoutVars>
          <dgm:bulletEnabled val="1"/>
        </dgm:presLayoutVars>
      </dgm:prSet>
      <dgm:spPr/>
    </dgm:pt>
    <dgm:pt modelId="{8798D5AA-3B04-42DF-8B33-D54D2014F082}" type="pres">
      <dgm:prSet presAssocID="{5C4D512E-D340-49D7-AA92-C4C9E627F5FF}" presName="sp" presStyleCnt="0"/>
      <dgm:spPr/>
    </dgm:pt>
    <dgm:pt modelId="{256CD40F-5869-4891-9C7D-8B63A429F429}" type="pres">
      <dgm:prSet presAssocID="{989CB4B0-298F-4D3E-B688-58EFDB236A84}" presName="linNode" presStyleCnt="0"/>
      <dgm:spPr/>
    </dgm:pt>
    <dgm:pt modelId="{793C4B03-D031-4AD4-AD06-5C0D8AE19810}" type="pres">
      <dgm:prSet presAssocID="{989CB4B0-298F-4D3E-B688-58EFDB236A84}" presName="parentText" presStyleLbl="node1" presStyleIdx="1" presStyleCnt="4">
        <dgm:presLayoutVars>
          <dgm:chMax val="1"/>
          <dgm:bulletEnabled val="1"/>
        </dgm:presLayoutVars>
      </dgm:prSet>
      <dgm:spPr/>
    </dgm:pt>
    <dgm:pt modelId="{3566ADBE-81F4-574F-B1C8-6533B45CE213}" type="pres">
      <dgm:prSet presAssocID="{989CB4B0-298F-4D3E-B688-58EFDB236A84}" presName="descendantText" presStyleLbl="alignAccFollowNode1" presStyleIdx="1" presStyleCnt="4">
        <dgm:presLayoutVars>
          <dgm:bulletEnabled val="1"/>
        </dgm:presLayoutVars>
      </dgm:prSet>
      <dgm:spPr/>
    </dgm:pt>
    <dgm:pt modelId="{8D8D8A1C-2987-7B40-A2E3-0CE15F973B66}" type="pres">
      <dgm:prSet presAssocID="{3EDEA8FD-93AD-48BB-9516-61EF5584EF63}" presName="sp" presStyleCnt="0"/>
      <dgm:spPr/>
    </dgm:pt>
    <dgm:pt modelId="{23112478-F1B4-934F-8967-8C3F5C94EA87}" type="pres">
      <dgm:prSet presAssocID="{EBD69249-7C5B-9441-890B-6BA250969BCB}" presName="linNode" presStyleCnt="0"/>
      <dgm:spPr/>
    </dgm:pt>
    <dgm:pt modelId="{40E31B18-7266-684A-A633-C935C9A7D784}" type="pres">
      <dgm:prSet presAssocID="{EBD69249-7C5B-9441-890B-6BA250969BCB}" presName="parentText" presStyleLbl="node1" presStyleIdx="2" presStyleCnt="4">
        <dgm:presLayoutVars>
          <dgm:chMax val="1"/>
          <dgm:bulletEnabled val="1"/>
        </dgm:presLayoutVars>
      </dgm:prSet>
      <dgm:spPr/>
    </dgm:pt>
    <dgm:pt modelId="{525293C0-152D-EC4B-BDCD-3D8207F3A11C}" type="pres">
      <dgm:prSet presAssocID="{EBD69249-7C5B-9441-890B-6BA250969BCB}" presName="descendantText" presStyleLbl="alignAccFollowNode1" presStyleIdx="2" presStyleCnt="4">
        <dgm:presLayoutVars>
          <dgm:bulletEnabled val="1"/>
        </dgm:presLayoutVars>
      </dgm:prSet>
      <dgm:spPr/>
    </dgm:pt>
    <dgm:pt modelId="{9F5C0C3B-3986-9C4B-81FA-3AC56D104981}" type="pres">
      <dgm:prSet presAssocID="{953F7B5E-ED77-E64D-A237-56481E4C22D5}" presName="sp" presStyleCnt="0"/>
      <dgm:spPr/>
    </dgm:pt>
    <dgm:pt modelId="{C9ACE65B-04A3-C145-8CAB-748F58230161}" type="pres">
      <dgm:prSet presAssocID="{BBED0B5B-16BB-3F42-A011-7D8318A6B6C6}" presName="linNode" presStyleCnt="0"/>
      <dgm:spPr/>
    </dgm:pt>
    <dgm:pt modelId="{8A7F0A0D-5530-9B4D-ABC3-19AF4B097DFD}" type="pres">
      <dgm:prSet presAssocID="{BBED0B5B-16BB-3F42-A011-7D8318A6B6C6}" presName="parentText" presStyleLbl="node1" presStyleIdx="3" presStyleCnt="4">
        <dgm:presLayoutVars>
          <dgm:chMax val="1"/>
          <dgm:bulletEnabled val="1"/>
        </dgm:presLayoutVars>
      </dgm:prSet>
      <dgm:spPr/>
    </dgm:pt>
    <dgm:pt modelId="{F38F12A2-6FF4-D846-82B6-EEAB4C932654}" type="pres">
      <dgm:prSet presAssocID="{BBED0B5B-16BB-3F42-A011-7D8318A6B6C6}" presName="descendantText" presStyleLbl="alignAccFollowNode1" presStyleIdx="3" presStyleCnt="4">
        <dgm:presLayoutVars>
          <dgm:bulletEnabled val="1"/>
        </dgm:presLayoutVars>
      </dgm:prSet>
      <dgm:spPr/>
    </dgm:pt>
  </dgm:ptLst>
  <dgm:cxnLst>
    <dgm:cxn modelId="{06FFF207-13AE-2543-B9C5-1D12CE904926}" type="presOf" srcId="{5410ABE7-B816-1E4F-B2F5-E7E8D65DD702}" destId="{F38F12A2-6FF4-D846-82B6-EEAB4C932654}" srcOrd="0" destOrd="0" presId="urn:microsoft.com/office/officeart/2005/8/layout/vList5"/>
    <dgm:cxn modelId="{1799270C-8D0E-434F-B144-DE09DFB73604}" srcId="{989CB4B0-298F-4D3E-B688-58EFDB236A84}" destId="{46DB17D2-D74B-484D-B6B2-2056C5A25E9C}" srcOrd="0" destOrd="0" parTransId="{33E39338-AE9E-F94D-99C5-8C269718DEC7}" sibTransId="{AE78C40F-DE28-4147-A207-338CCFF03FC7}"/>
    <dgm:cxn modelId="{76D98D1B-4E4F-0B4F-B505-D963635AF81A}" type="presOf" srcId="{17485019-8AAE-461D-95F9-F642AD6B73B2}" destId="{577E80A5-9AD0-49AD-8A3E-C4A308436C16}" srcOrd="0" destOrd="0" presId="urn:microsoft.com/office/officeart/2005/8/layout/vList5"/>
    <dgm:cxn modelId="{2AF8AB1F-0E27-2949-86DC-C021AC9E9985}" type="presOf" srcId="{3B4C6195-A7B8-4322-8A87-9ED4E1EA219B}" destId="{5C0C393A-0E6A-4A80-91B1-093F4181166E}" srcOrd="0" destOrd="0" presId="urn:microsoft.com/office/officeart/2005/8/layout/vList5"/>
    <dgm:cxn modelId="{832D2843-1A2E-4662-B621-F3426ED2B796}" srcId="{3B4C6195-A7B8-4322-8A87-9ED4E1EA219B}" destId="{450A9BE0-C77F-4785-ACF7-EE9836DDB76F}" srcOrd="1" destOrd="0" parTransId="{6E07AD9B-DF93-4C27-97B2-DB4AD17CC78D}" sibTransId="{1A3C92FF-BA50-4B5D-948A-562A5358678C}"/>
    <dgm:cxn modelId="{399D5645-B70D-F142-8069-0EDD7B3FC60A}" type="presOf" srcId="{46DB17D2-D74B-484D-B6B2-2056C5A25E9C}" destId="{3566ADBE-81F4-574F-B1C8-6533B45CE213}" srcOrd="0" destOrd="0" presId="urn:microsoft.com/office/officeart/2005/8/layout/vList5"/>
    <dgm:cxn modelId="{8B418B4A-FD48-7449-A77F-9B1BC63719A3}" type="presOf" srcId="{989CB4B0-298F-4D3E-B688-58EFDB236A84}" destId="{793C4B03-D031-4AD4-AD06-5C0D8AE19810}" srcOrd="0" destOrd="0" presId="urn:microsoft.com/office/officeart/2005/8/layout/vList5"/>
    <dgm:cxn modelId="{B524775A-78A7-A54C-82BD-ED2025E21D9B}" srcId="{EBD69249-7C5B-9441-890B-6BA250969BCB}" destId="{8AFF815E-C812-5848-B71A-1100D3437521}" srcOrd="0" destOrd="0" parTransId="{EFA4499C-024A-C546-9C34-56086365F366}" sibTransId="{5EE7E88E-F289-444E-A43C-8C7AA2E061AF}"/>
    <dgm:cxn modelId="{E304E360-D892-4E82-9A91-0E687DED74F1}" srcId="{17485019-8AAE-461D-95F9-F642AD6B73B2}" destId="{989CB4B0-298F-4D3E-B688-58EFDB236A84}" srcOrd="1" destOrd="0" parTransId="{AAA5650A-B47D-4C67-9DDB-EEFFB448304D}" sibTransId="{3EDEA8FD-93AD-48BB-9516-61EF5584EF63}"/>
    <dgm:cxn modelId="{A4550D64-0F38-004A-BD91-66F4537C1690}" srcId="{BBED0B5B-16BB-3F42-A011-7D8318A6B6C6}" destId="{5410ABE7-B816-1E4F-B2F5-E7E8D65DD702}" srcOrd="0" destOrd="0" parTransId="{C61AB3F2-FD39-1740-9CE5-A54C8F250205}" sibTransId="{00A348FF-B498-784E-9236-20D27D1B7ABF}"/>
    <dgm:cxn modelId="{D2DE3469-F53B-0848-A1CD-A5C699361644}" srcId="{17485019-8AAE-461D-95F9-F642AD6B73B2}" destId="{EBD69249-7C5B-9441-890B-6BA250969BCB}" srcOrd="2" destOrd="0" parTransId="{9A6DC7D9-D21F-9E48-8E83-45BEAD5D2B54}" sibTransId="{953F7B5E-ED77-E64D-A237-56481E4C22D5}"/>
    <dgm:cxn modelId="{9209D376-4E0B-514F-840F-A88C614CC1C7}" type="presOf" srcId="{BBED0B5B-16BB-3F42-A011-7D8318A6B6C6}" destId="{8A7F0A0D-5530-9B4D-ABC3-19AF4B097DFD}" srcOrd="0" destOrd="0" presId="urn:microsoft.com/office/officeart/2005/8/layout/vList5"/>
    <dgm:cxn modelId="{B25CE977-FA6D-B544-A264-9E6B0730A6BC}" type="presOf" srcId="{EBD69249-7C5B-9441-890B-6BA250969BCB}" destId="{40E31B18-7266-684A-A633-C935C9A7D784}" srcOrd="0" destOrd="0" presId="urn:microsoft.com/office/officeart/2005/8/layout/vList5"/>
    <dgm:cxn modelId="{56A5867C-F0F0-9843-AB5B-0C4AAC3AC088}" srcId="{17485019-8AAE-461D-95F9-F642AD6B73B2}" destId="{BBED0B5B-16BB-3F42-A011-7D8318A6B6C6}" srcOrd="3" destOrd="0" parTransId="{20272F42-6D4C-5C47-A9CF-CEF96CB7CC30}" sibTransId="{4B55833F-5393-3B4D-9AF3-B38F0D1E7B98}"/>
    <dgm:cxn modelId="{BEE03D89-AFF5-46AD-ACC3-650A221BE0ED}" srcId="{17485019-8AAE-461D-95F9-F642AD6B73B2}" destId="{3B4C6195-A7B8-4322-8A87-9ED4E1EA219B}" srcOrd="0" destOrd="0" parTransId="{D04BC0BB-344C-429A-A5F5-4F0DDE33B63E}" sibTransId="{5C4D512E-D340-49D7-AA92-C4C9E627F5FF}"/>
    <dgm:cxn modelId="{6B6C199C-35AD-453C-8AA0-9E80D25815DA}" srcId="{3B4C6195-A7B8-4322-8A87-9ED4E1EA219B}" destId="{4DF42051-4528-4378-9814-DE175A281762}" srcOrd="0" destOrd="0" parTransId="{EDD39AC0-8D34-43D8-B41D-89407D7BB795}" sibTransId="{5A4FB580-8B44-4BDD-9351-F2CE6BA816BF}"/>
    <dgm:cxn modelId="{09E4B2B0-9FC7-324B-91A6-05AF7024C224}" type="presOf" srcId="{4DF42051-4528-4378-9814-DE175A281762}" destId="{5F0206E5-906E-4979-B5D2-3766AD76BF73}" srcOrd="0" destOrd="0" presId="urn:microsoft.com/office/officeart/2005/8/layout/vList5"/>
    <dgm:cxn modelId="{B137CEBC-9624-934D-BEDB-0FEAF0BA3CE9}" type="presOf" srcId="{8AFF815E-C812-5848-B71A-1100D3437521}" destId="{525293C0-152D-EC4B-BDCD-3D8207F3A11C}" srcOrd="0" destOrd="0" presId="urn:microsoft.com/office/officeart/2005/8/layout/vList5"/>
    <dgm:cxn modelId="{8A8CA0D7-ADD8-F74E-B273-5AA7A193E6D4}" type="presOf" srcId="{450A9BE0-C77F-4785-ACF7-EE9836DDB76F}" destId="{5F0206E5-906E-4979-B5D2-3766AD76BF73}" srcOrd="0" destOrd="1" presId="urn:microsoft.com/office/officeart/2005/8/layout/vList5"/>
    <dgm:cxn modelId="{5D44BD84-8479-1649-B785-C4E638D4684F}" type="presParOf" srcId="{577E80A5-9AD0-49AD-8A3E-C4A308436C16}" destId="{82871740-5A89-43FF-88D9-7863168C61F2}" srcOrd="0" destOrd="0" presId="urn:microsoft.com/office/officeart/2005/8/layout/vList5"/>
    <dgm:cxn modelId="{E863D49B-F18E-354F-A089-96681DA5A85C}" type="presParOf" srcId="{82871740-5A89-43FF-88D9-7863168C61F2}" destId="{5C0C393A-0E6A-4A80-91B1-093F4181166E}" srcOrd="0" destOrd="0" presId="urn:microsoft.com/office/officeart/2005/8/layout/vList5"/>
    <dgm:cxn modelId="{3639FF57-7FDD-C949-8151-5CF34E30F7F0}" type="presParOf" srcId="{82871740-5A89-43FF-88D9-7863168C61F2}" destId="{5F0206E5-906E-4979-B5D2-3766AD76BF73}" srcOrd="1" destOrd="0" presId="urn:microsoft.com/office/officeart/2005/8/layout/vList5"/>
    <dgm:cxn modelId="{1FB9CF94-B971-8F4E-87E5-9483A541F251}" type="presParOf" srcId="{577E80A5-9AD0-49AD-8A3E-C4A308436C16}" destId="{8798D5AA-3B04-42DF-8B33-D54D2014F082}" srcOrd="1" destOrd="0" presId="urn:microsoft.com/office/officeart/2005/8/layout/vList5"/>
    <dgm:cxn modelId="{B0E79061-EFF5-044A-A702-B07CA45F6FBE}" type="presParOf" srcId="{577E80A5-9AD0-49AD-8A3E-C4A308436C16}" destId="{256CD40F-5869-4891-9C7D-8B63A429F429}" srcOrd="2" destOrd="0" presId="urn:microsoft.com/office/officeart/2005/8/layout/vList5"/>
    <dgm:cxn modelId="{D769B8B9-6AD3-404B-8EDC-855A6E5D82C2}" type="presParOf" srcId="{256CD40F-5869-4891-9C7D-8B63A429F429}" destId="{793C4B03-D031-4AD4-AD06-5C0D8AE19810}" srcOrd="0" destOrd="0" presId="urn:microsoft.com/office/officeart/2005/8/layout/vList5"/>
    <dgm:cxn modelId="{73F8B914-2E11-724A-A941-2752E0BE84CB}" type="presParOf" srcId="{256CD40F-5869-4891-9C7D-8B63A429F429}" destId="{3566ADBE-81F4-574F-B1C8-6533B45CE213}" srcOrd="1" destOrd="0" presId="urn:microsoft.com/office/officeart/2005/8/layout/vList5"/>
    <dgm:cxn modelId="{B4D44294-F887-BC41-8A40-D58DB43F7549}" type="presParOf" srcId="{577E80A5-9AD0-49AD-8A3E-C4A308436C16}" destId="{8D8D8A1C-2987-7B40-A2E3-0CE15F973B66}" srcOrd="3" destOrd="0" presId="urn:microsoft.com/office/officeart/2005/8/layout/vList5"/>
    <dgm:cxn modelId="{2643EE4A-2C0D-D24B-B835-3AD68D44D000}" type="presParOf" srcId="{577E80A5-9AD0-49AD-8A3E-C4A308436C16}" destId="{23112478-F1B4-934F-8967-8C3F5C94EA87}" srcOrd="4" destOrd="0" presId="urn:microsoft.com/office/officeart/2005/8/layout/vList5"/>
    <dgm:cxn modelId="{70D0EFB0-2CBF-3347-BAC3-141AEBC2FA13}" type="presParOf" srcId="{23112478-F1B4-934F-8967-8C3F5C94EA87}" destId="{40E31B18-7266-684A-A633-C935C9A7D784}" srcOrd="0" destOrd="0" presId="urn:microsoft.com/office/officeart/2005/8/layout/vList5"/>
    <dgm:cxn modelId="{6B30AA8E-BB73-B94F-8A81-921CE4BC0949}" type="presParOf" srcId="{23112478-F1B4-934F-8967-8C3F5C94EA87}" destId="{525293C0-152D-EC4B-BDCD-3D8207F3A11C}" srcOrd="1" destOrd="0" presId="urn:microsoft.com/office/officeart/2005/8/layout/vList5"/>
    <dgm:cxn modelId="{1A1EBADE-4810-404B-BD21-332509B5B1C9}" type="presParOf" srcId="{577E80A5-9AD0-49AD-8A3E-C4A308436C16}" destId="{9F5C0C3B-3986-9C4B-81FA-3AC56D104981}" srcOrd="5" destOrd="0" presId="urn:microsoft.com/office/officeart/2005/8/layout/vList5"/>
    <dgm:cxn modelId="{8E8D14EA-539C-174A-86F9-D08B85D6ACE8}" type="presParOf" srcId="{577E80A5-9AD0-49AD-8A3E-C4A308436C16}" destId="{C9ACE65B-04A3-C145-8CAB-748F58230161}" srcOrd="6" destOrd="0" presId="urn:microsoft.com/office/officeart/2005/8/layout/vList5"/>
    <dgm:cxn modelId="{CC40BCB3-ED8B-CF46-99FF-A9E4E10DA30E}" type="presParOf" srcId="{C9ACE65B-04A3-C145-8CAB-748F58230161}" destId="{8A7F0A0D-5530-9B4D-ABC3-19AF4B097DFD}" srcOrd="0" destOrd="0" presId="urn:microsoft.com/office/officeart/2005/8/layout/vList5"/>
    <dgm:cxn modelId="{1DFB65D5-B6F0-284E-A339-D11931132E61}" type="presParOf" srcId="{C9ACE65B-04A3-C145-8CAB-748F58230161}" destId="{F38F12A2-6FF4-D846-82B6-EEAB4C93265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5901104-E932-428E-87E7-1E35F5D2781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25C2BB5C-E43F-461D-B785-F1A62F22758A}">
      <dgm:prSet custT="1"/>
      <dgm:spPr/>
      <dgm:t>
        <a:bodyPr/>
        <a:lstStyle/>
        <a:p>
          <a:pPr rtl="0"/>
          <a:r>
            <a:rPr lang="en-US" sz="2400" dirty="0"/>
            <a:t>Patient Matching</a:t>
          </a:r>
        </a:p>
      </dgm:t>
    </dgm:pt>
    <dgm:pt modelId="{F7D6DC45-2548-4F91-B129-1D1BE17A8B8B}" type="parTrans" cxnId="{69B376B6-DB2E-4671-98DC-D34645BF3814}">
      <dgm:prSet/>
      <dgm:spPr/>
      <dgm:t>
        <a:bodyPr/>
        <a:lstStyle/>
        <a:p>
          <a:endParaRPr lang="en-US" sz="1050"/>
        </a:p>
      </dgm:t>
    </dgm:pt>
    <dgm:pt modelId="{9BCD4572-4F46-4B32-960A-94EBD3A1079B}" type="sibTrans" cxnId="{69B376B6-DB2E-4671-98DC-D34645BF3814}">
      <dgm:prSet/>
      <dgm:spPr/>
      <dgm:t>
        <a:bodyPr/>
        <a:lstStyle/>
        <a:p>
          <a:endParaRPr lang="en-US" sz="1050"/>
        </a:p>
      </dgm:t>
    </dgm:pt>
    <dgm:pt modelId="{101D6FFC-5F26-411F-AB40-2ADF36301B28}">
      <dgm:prSet custT="1"/>
      <dgm:spPr/>
      <dgm:t>
        <a:bodyPr/>
        <a:lstStyle/>
        <a:p>
          <a:pPr rtl="0"/>
          <a:r>
            <a:rPr lang="en-US" sz="1600" dirty="0"/>
            <a:t>Two specific objectives</a:t>
          </a:r>
        </a:p>
      </dgm:t>
    </dgm:pt>
    <dgm:pt modelId="{AD70283E-63F9-4D05-A7FE-C2ADF936EC7D}" type="parTrans" cxnId="{99DAC331-E784-44C2-8D3B-107EDB531747}">
      <dgm:prSet/>
      <dgm:spPr/>
      <dgm:t>
        <a:bodyPr/>
        <a:lstStyle/>
        <a:p>
          <a:endParaRPr lang="en-US" sz="1050"/>
        </a:p>
      </dgm:t>
    </dgm:pt>
    <dgm:pt modelId="{09D6DE17-82AF-45CB-965E-8347DBA41CF0}" type="sibTrans" cxnId="{99DAC331-E784-44C2-8D3B-107EDB531747}">
      <dgm:prSet/>
      <dgm:spPr/>
      <dgm:t>
        <a:bodyPr/>
        <a:lstStyle/>
        <a:p>
          <a:endParaRPr lang="en-US" sz="1050"/>
        </a:p>
      </dgm:t>
    </dgm:pt>
    <dgm:pt modelId="{66A2FA61-BBDC-4BFF-87A5-D9F4B7AF1AF8}">
      <dgm:prSet custT="1"/>
      <dgm:spPr/>
      <dgm:t>
        <a:bodyPr/>
        <a:lstStyle/>
        <a:p>
          <a:pPr rtl="0"/>
          <a:r>
            <a:rPr lang="en-US" sz="1600" dirty="0"/>
            <a:t>Identify common attributes</a:t>
          </a:r>
        </a:p>
      </dgm:t>
    </dgm:pt>
    <dgm:pt modelId="{FDA8E2AE-F5D7-4125-8C0E-96847952F148}" type="parTrans" cxnId="{43443B93-002D-4F43-B1EE-1CB9C110759D}">
      <dgm:prSet/>
      <dgm:spPr/>
      <dgm:t>
        <a:bodyPr/>
        <a:lstStyle/>
        <a:p>
          <a:endParaRPr lang="en-US" sz="1050"/>
        </a:p>
      </dgm:t>
    </dgm:pt>
    <dgm:pt modelId="{4547C45C-ED6B-49D7-B6D1-7C739AAB274C}" type="sibTrans" cxnId="{43443B93-002D-4F43-B1EE-1CB9C110759D}">
      <dgm:prSet/>
      <dgm:spPr/>
      <dgm:t>
        <a:bodyPr/>
        <a:lstStyle/>
        <a:p>
          <a:endParaRPr lang="en-US" sz="1050"/>
        </a:p>
      </dgm:t>
    </dgm:pt>
    <dgm:pt modelId="{5DA92024-91A1-4F37-99A3-729CEB1B3069}">
      <dgm:prSet custT="1"/>
      <dgm:spPr/>
      <dgm:t>
        <a:bodyPr/>
        <a:lstStyle/>
        <a:p>
          <a:pPr rtl="0"/>
          <a:r>
            <a:rPr lang="en-US" sz="1600"/>
            <a:t>Define processes and best practices</a:t>
          </a:r>
        </a:p>
      </dgm:t>
    </dgm:pt>
    <dgm:pt modelId="{71DD8F6C-7435-4FFA-BA75-ED0354FA8D7C}" type="parTrans" cxnId="{4D04CADD-C067-481A-8FFD-A60DAC7430AB}">
      <dgm:prSet/>
      <dgm:spPr/>
      <dgm:t>
        <a:bodyPr/>
        <a:lstStyle/>
        <a:p>
          <a:endParaRPr lang="en-US" sz="1050"/>
        </a:p>
      </dgm:t>
    </dgm:pt>
    <dgm:pt modelId="{98A3D27F-5A6D-45FC-B8EC-7B3FC9DFA842}" type="sibTrans" cxnId="{4D04CADD-C067-481A-8FFD-A60DAC7430AB}">
      <dgm:prSet/>
      <dgm:spPr/>
      <dgm:t>
        <a:bodyPr/>
        <a:lstStyle/>
        <a:p>
          <a:endParaRPr lang="en-US" sz="1050"/>
        </a:p>
      </dgm:t>
    </dgm:pt>
    <dgm:pt modelId="{B59628C6-5E8A-4D6A-B7CE-9BAB4157F8CF}">
      <dgm:prSet custT="1"/>
      <dgm:spPr/>
      <dgm:t>
        <a:bodyPr/>
        <a:lstStyle/>
        <a:p>
          <a:pPr rtl="0"/>
          <a:r>
            <a:rPr lang="en-US" sz="2400"/>
            <a:t>Scope of Problem</a:t>
          </a:r>
        </a:p>
      </dgm:t>
    </dgm:pt>
    <dgm:pt modelId="{43588E06-28AB-4573-8FC9-032578CF5285}" type="parTrans" cxnId="{6BC8E951-CAE7-49E9-B990-41E53A388C7C}">
      <dgm:prSet/>
      <dgm:spPr/>
      <dgm:t>
        <a:bodyPr/>
        <a:lstStyle/>
        <a:p>
          <a:endParaRPr lang="en-US" sz="1050"/>
        </a:p>
      </dgm:t>
    </dgm:pt>
    <dgm:pt modelId="{0F4FB93D-10BA-4A9A-99D2-4ABB6C6CC45A}" type="sibTrans" cxnId="{6BC8E951-CAE7-49E9-B990-41E53A388C7C}">
      <dgm:prSet/>
      <dgm:spPr/>
      <dgm:t>
        <a:bodyPr/>
        <a:lstStyle/>
        <a:p>
          <a:endParaRPr lang="en-US" sz="1050"/>
        </a:p>
      </dgm:t>
    </dgm:pt>
    <dgm:pt modelId="{17483FC9-D536-41FB-B08A-5068E40E7DD7}">
      <dgm:prSet custT="1"/>
      <dgm:spPr/>
      <dgm:t>
        <a:bodyPr/>
        <a:lstStyle/>
        <a:p>
          <a:pPr rtl="0"/>
          <a:r>
            <a:rPr lang="en-US" sz="1600" dirty="0"/>
            <a:t>Up to 14% percent of medical records contain erroneous data</a:t>
          </a:r>
        </a:p>
      </dgm:t>
    </dgm:pt>
    <dgm:pt modelId="{7952D568-4DF5-4192-8B97-245443E4F81B}" type="parTrans" cxnId="{6427A724-0433-4155-BC41-9F4B3BEA5C1C}">
      <dgm:prSet/>
      <dgm:spPr/>
      <dgm:t>
        <a:bodyPr/>
        <a:lstStyle/>
        <a:p>
          <a:endParaRPr lang="en-US" sz="1050"/>
        </a:p>
      </dgm:t>
    </dgm:pt>
    <dgm:pt modelId="{F65A229C-51E6-49DC-9F5A-A462EFDB0583}" type="sibTrans" cxnId="{6427A724-0433-4155-BC41-9F4B3BEA5C1C}">
      <dgm:prSet/>
      <dgm:spPr/>
      <dgm:t>
        <a:bodyPr/>
        <a:lstStyle/>
        <a:p>
          <a:endParaRPr lang="en-US" sz="1050"/>
        </a:p>
      </dgm:t>
    </dgm:pt>
    <dgm:pt modelId="{445ECA57-7E4B-4D5E-8EE0-48BB2F6386FB}" type="pres">
      <dgm:prSet presAssocID="{45901104-E932-428E-87E7-1E35F5D27815}" presName="Name0" presStyleCnt="0">
        <dgm:presLayoutVars>
          <dgm:dir/>
          <dgm:animLvl val="lvl"/>
          <dgm:resizeHandles val="exact"/>
        </dgm:presLayoutVars>
      </dgm:prSet>
      <dgm:spPr/>
    </dgm:pt>
    <dgm:pt modelId="{2CAB93C2-D434-48B2-A3C3-7DA0D4E2F92E}" type="pres">
      <dgm:prSet presAssocID="{25C2BB5C-E43F-461D-B785-F1A62F22758A}" presName="linNode" presStyleCnt="0"/>
      <dgm:spPr/>
    </dgm:pt>
    <dgm:pt modelId="{7E16DC88-845D-421F-AB3A-E0EBD5F5CACF}" type="pres">
      <dgm:prSet presAssocID="{25C2BB5C-E43F-461D-B785-F1A62F22758A}" presName="parentText" presStyleLbl="node1" presStyleIdx="0" presStyleCnt="2">
        <dgm:presLayoutVars>
          <dgm:chMax val="1"/>
          <dgm:bulletEnabled val="1"/>
        </dgm:presLayoutVars>
      </dgm:prSet>
      <dgm:spPr/>
    </dgm:pt>
    <dgm:pt modelId="{D041DB66-D338-4848-A6EA-C17D9EB3155F}" type="pres">
      <dgm:prSet presAssocID="{25C2BB5C-E43F-461D-B785-F1A62F22758A}" presName="descendantText" presStyleLbl="alignAccFollowNode1" presStyleIdx="0" presStyleCnt="2">
        <dgm:presLayoutVars>
          <dgm:bulletEnabled val="1"/>
        </dgm:presLayoutVars>
      </dgm:prSet>
      <dgm:spPr/>
    </dgm:pt>
    <dgm:pt modelId="{AFA1072A-5799-45B7-A087-A8DE8A649175}" type="pres">
      <dgm:prSet presAssocID="{9BCD4572-4F46-4B32-960A-94EBD3A1079B}" presName="sp" presStyleCnt="0"/>
      <dgm:spPr/>
    </dgm:pt>
    <dgm:pt modelId="{7C76CD2F-6076-4F49-82A7-4436261D03BB}" type="pres">
      <dgm:prSet presAssocID="{B59628C6-5E8A-4D6A-B7CE-9BAB4157F8CF}" presName="linNode" presStyleCnt="0"/>
      <dgm:spPr/>
    </dgm:pt>
    <dgm:pt modelId="{AF06C270-43F1-42BA-85B0-55C21686EF6E}" type="pres">
      <dgm:prSet presAssocID="{B59628C6-5E8A-4D6A-B7CE-9BAB4157F8CF}" presName="parentText" presStyleLbl="node1" presStyleIdx="1" presStyleCnt="2">
        <dgm:presLayoutVars>
          <dgm:chMax val="1"/>
          <dgm:bulletEnabled val="1"/>
        </dgm:presLayoutVars>
      </dgm:prSet>
      <dgm:spPr/>
    </dgm:pt>
    <dgm:pt modelId="{3157ACF8-3756-456B-9A61-47F989DDB9AC}" type="pres">
      <dgm:prSet presAssocID="{B59628C6-5E8A-4D6A-B7CE-9BAB4157F8CF}" presName="descendantText" presStyleLbl="alignAccFollowNode1" presStyleIdx="1" presStyleCnt="2">
        <dgm:presLayoutVars>
          <dgm:bulletEnabled val="1"/>
        </dgm:presLayoutVars>
      </dgm:prSet>
      <dgm:spPr/>
    </dgm:pt>
  </dgm:ptLst>
  <dgm:cxnLst>
    <dgm:cxn modelId="{A973C51D-4FA9-3746-944C-A7459660E533}" type="presOf" srcId="{25C2BB5C-E43F-461D-B785-F1A62F22758A}" destId="{7E16DC88-845D-421F-AB3A-E0EBD5F5CACF}" srcOrd="0" destOrd="0" presId="urn:microsoft.com/office/officeart/2005/8/layout/vList5"/>
    <dgm:cxn modelId="{6427A724-0433-4155-BC41-9F4B3BEA5C1C}" srcId="{B59628C6-5E8A-4D6A-B7CE-9BAB4157F8CF}" destId="{17483FC9-D536-41FB-B08A-5068E40E7DD7}" srcOrd="0" destOrd="0" parTransId="{7952D568-4DF5-4192-8B97-245443E4F81B}" sibTransId="{F65A229C-51E6-49DC-9F5A-A462EFDB0583}"/>
    <dgm:cxn modelId="{99DAC331-E784-44C2-8D3B-107EDB531747}" srcId="{25C2BB5C-E43F-461D-B785-F1A62F22758A}" destId="{101D6FFC-5F26-411F-AB40-2ADF36301B28}" srcOrd="0" destOrd="0" parTransId="{AD70283E-63F9-4D05-A7FE-C2ADF936EC7D}" sibTransId="{09D6DE17-82AF-45CB-965E-8347DBA41CF0}"/>
    <dgm:cxn modelId="{132DE139-8436-974C-AC65-63AC93D3D717}" type="presOf" srcId="{5DA92024-91A1-4F37-99A3-729CEB1B3069}" destId="{D041DB66-D338-4848-A6EA-C17D9EB3155F}" srcOrd="0" destOrd="2" presId="urn:microsoft.com/office/officeart/2005/8/layout/vList5"/>
    <dgm:cxn modelId="{6BC8E951-CAE7-49E9-B990-41E53A388C7C}" srcId="{45901104-E932-428E-87E7-1E35F5D27815}" destId="{B59628C6-5E8A-4D6A-B7CE-9BAB4157F8CF}" srcOrd="1" destOrd="0" parTransId="{43588E06-28AB-4573-8FC9-032578CF5285}" sibTransId="{0F4FB93D-10BA-4A9A-99D2-4ABB6C6CC45A}"/>
    <dgm:cxn modelId="{45832864-315E-D74E-8AE0-1D796103A305}" type="presOf" srcId="{66A2FA61-BBDC-4BFF-87A5-D9F4B7AF1AF8}" destId="{D041DB66-D338-4848-A6EA-C17D9EB3155F}" srcOrd="0" destOrd="1" presId="urn:microsoft.com/office/officeart/2005/8/layout/vList5"/>
    <dgm:cxn modelId="{226DC871-630D-6E40-81EC-E7122ABF21D7}" type="presOf" srcId="{B59628C6-5E8A-4D6A-B7CE-9BAB4157F8CF}" destId="{AF06C270-43F1-42BA-85B0-55C21686EF6E}" srcOrd="0" destOrd="0" presId="urn:microsoft.com/office/officeart/2005/8/layout/vList5"/>
    <dgm:cxn modelId="{43443B93-002D-4F43-B1EE-1CB9C110759D}" srcId="{101D6FFC-5F26-411F-AB40-2ADF36301B28}" destId="{66A2FA61-BBDC-4BFF-87A5-D9F4B7AF1AF8}" srcOrd="0" destOrd="0" parTransId="{FDA8E2AE-F5D7-4125-8C0E-96847952F148}" sibTransId="{4547C45C-ED6B-49D7-B6D1-7C739AAB274C}"/>
    <dgm:cxn modelId="{6DF68999-49A0-2841-92C1-2810DC20F04A}" type="presOf" srcId="{45901104-E932-428E-87E7-1E35F5D27815}" destId="{445ECA57-7E4B-4D5E-8EE0-48BB2F6386FB}" srcOrd="0" destOrd="0" presId="urn:microsoft.com/office/officeart/2005/8/layout/vList5"/>
    <dgm:cxn modelId="{C3D40BA9-96CF-454A-B53B-8E95A3E00A6E}" type="presOf" srcId="{101D6FFC-5F26-411F-AB40-2ADF36301B28}" destId="{D041DB66-D338-4848-A6EA-C17D9EB3155F}" srcOrd="0" destOrd="0" presId="urn:microsoft.com/office/officeart/2005/8/layout/vList5"/>
    <dgm:cxn modelId="{69B376B6-DB2E-4671-98DC-D34645BF3814}" srcId="{45901104-E932-428E-87E7-1E35F5D27815}" destId="{25C2BB5C-E43F-461D-B785-F1A62F22758A}" srcOrd="0" destOrd="0" parTransId="{F7D6DC45-2548-4F91-B129-1D1BE17A8B8B}" sibTransId="{9BCD4572-4F46-4B32-960A-94EBD3A1079B}"/>
    <dgm:cxn modelId="{4D04CADD-C067-481A-8FFD-A60DAC7430AB}" srcId="{101D6FFC-5F26-411F-AB40-2ADF36301B28}" destId="{5DA92024-91A1-4F37-99A3-729CEB1B3069}" srcOrd="1" destOrd="0" parTransId="{71DD8F6C-7435-4FFA-BA75-ED0354FA8D7C}" sibTransId="{98A3D27F-5A6D-45FC-B8EC-7B3FC9DFA842}"/>
    <dgm:cxn modelId="{7798B6FA-5FD0-5B4D-B5E3-37395E942399}" type="presOf" srcId="{17483FC9-D536-41FB-B08A-5068E40E7DD7}" destId="{3157ACF8-3756-456B-9A61-47F989DDB9AC}" srcOrd="0" destOrd="0" presId="urn:microsoft.com/office/officeart/2005/8/layout/vList5"/>
    <dgm:cxn modelId="{1AC7F9FA-297E-8049-B22C-7912413C2A63}" type="presParOf" srcId="{445ECA57-7E4B-4D5E-8EE0-48BB2F6386FB}" destId="{2CAB93C2-D434-48B2-A3C3-7DA0D4E2F92E}" srcOrd="0" destOrd="0" presId="urn:microsoft.com/office/officeart/2005/8/layout/vList5"/>
    <dgm:cxn modelId="{C2DFD21E-1F43-FC41-9E28-B1F9766DC867}" type="presParOf" srcId="{2CAB93C2-D434-48B2-A3C3-7DA0D4E2F92E}" destId="{7E16DC88-845D-421F-AB3A-E0EBD5F5CACF}" srcOrd="0" destOrd="0" presId="urn:microsoft.com/office/officeart/2005/8/layout/vList5"/>
    <dgm:cxn modelId="{189B27C6-969A-184A-9DDB-35FCFBFDCA54}" type="presParOf" srcId="{2CAB93C2-D434-48B2-A3C3-7DA0D4E2F92E}" destId="{D041DB66-D338-4848-A6EA-C17D9EB3155F}" srcOrd="1" destOrd="0" presId="urn:microsoft.com/office/officeart/2005/8/layout/vList5"/>
    <dgm:cxn modelId="{75753A58-DB01-994A-93CD-BC8E65CE793C}" type="presParOf" srcId="{445ECA57-7E4B-4D5E-8EE0-48BB2F6386FB}" destId="{AFA1072A-5799-45B7-A087-A8DE8A649175}" srcOrd="1" destOrd="0" presId="urn:microsoft.com/office/officeart/2005/8/layout/vList5"/>
    <dgm:cxn modelId="{3742AC14-A10E-8147-9212-C7D676D85311}" type="presParOf" srcId="{445ECA57-7E4B-4D5E-8EE0-48BB2F6386FB}" destId="{7C76CD2F-6076-4F49-82A7-4436261D03BB}" srcOrd="2" destOrd="0" presId="urn:microsoft.com/office/officeart/2005/8/layout/vList5"/>
    <dgm:cxn modelId="{5950EDBE-6838-E946-94CE-5995B02209C3}" type="presParOf" srcId="{7C76CD2F-6076-4F49-82A7-4436261D03BB}" destId="{AF06C270-43F1-42BA-85B0-55C21686EF6E}" srcOrd="0" destOrd="0" presId="urn:microsoft.com/office/officeart/2005/8/layout/vList5"/>
    <dgm:cxn modelId="{4A994AD6-1AA6-6140-B378-66B7AB6DCB3F}" type="presParOf" srcId="{7C76CD2F-6076-4F49-82A7-4436261D03BB}" destId="{3157ACF8-3756-456B-9A61-47F989DDB9A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8C32712-984A-4B0A-B981-87F9FA78F56A}"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DB15E9F6-6D83-4B0E-B761-6DA7A298385E}">
      <dgm:prSet/>
      <dgm:spPr/>
      <dgm:t>
        <a:bodyPr/>
        <a:lstStyle/>
        <a:p>
          <a:pPr rtl="0"/>
          <a:r>
            <a:rPr lang="en-US"/>
            <a:t>Master Data Lookup</a:t>
          </a:r>
        </a:p>
      </dgm:t>
    </dgm:pt>
    <dgm:pt modelId="{66743B9F-055A-4C42-BCD4-FE5A070769AC}" type="parTrans" cxnId="{07EA8726-EC15-4E86-A86A-87F8145794CE}">
      <dgm:prSet/>
      <dgm:spPr/>
      <dgm:t>
        <a:bodyPr/>
        <a:lstStyle/>
        <a:p>
          <a:endParaRPr lang="en-US"/>
        </a:p>
      </dgm:t>
    </dgm:pt>
    <dgm:pt modelId="{2FCDB498-2755-43E2-9B9C-C02614677430}" type="sibTrans" cxnId="{07EA8726-EC15-4E86-A86A-87F8145794CE}">
      <dgm:prSet/>
      <dgm:spPr/>
      <dgm:t>
        <a:bodyPr/>
        <a:lstStyle/>
        <a:p>
          <a:endParaRPr lang="en-US"/>
        </a:p>
      </dgm:t>
    </dgm:pt>
    <dgm:pt modelId="{1AA4A970-2028-41CA-B85C-6AFE1545C9E4}">
      <dgm:prSet/>
      <dgm:spPr/>
      <dgm:t>
        <a:bodyPr/>
        <a:lstStyle/>
        <a:p>
          <a:pPr rtl="0"/>
          <a:r>
            <a:rPr lang="en-US"/>
            <a:t>FirstName</a:t>
          </a:r>
        </a:p>
      </dgm:t>
    </dgm:pt>
    <dgm:pt modelId="{5128951D-BEEF-42F4-BE1A-8AFCBA5BF3D8}" type="parTrans" cxnId="{60D93721-12C7-4B5A-9498-76A4669AC544}">
      <dgm:prSet/>
      <dgm:spPr/>
      <dgm:t>
        <a:bodyPr/>
        <a:lstStyle/>
        <a:p>
          <a:endParaRPr lang="en-US"/>
        </a:p>
      </dgm:t>
    </dgm:pt>
    <dgm:pt modelId="{F197A6F3-D276-4DBF-8C40-A09110FC03BE}" type="sibTrans" cxnId="{60D93721-12C7-4B5A-9498-76A4669AC544}">
      <dgm:prSet/>
      <dgm:spPr/>
      <dgm:t>
        <a:bodyPr/>
        <a:lstStyle/>
        <a:p>
          <a:endParaRPr lang="en-US"/>
        </a:p>
      </dgm:t>
    </dgm:pt>
    <dgm:pt modelId="{B298DE28-C289-4527-8AF3-3C355ADA4DBF}">
      <dgm:prSet/>
      <dgm:spPr/>
      <dgm:t>
        <a:bodyPr/>
        <a:lstStyle/>
        <a:p>
          <a:pPr rtl="0"/>
          <a:r>
            <a:rPr lang="en-US"/>
            <a:t>LastName</a:t>
          </a:r>
        </a:p>
      </dgm:t>
    </dgm:pt>
    <dgm:pt modelId="{950DDD8E-29B2-4835-A310-5991D8A5204A}" type="parTrans" cxnId="{888E9B96-1C4A-4E55-A38D-E210C45F0F53}">
      <dgm:prSet/>
      <dgm:spPr/>
      <dgm:t>
        <a:bodyPr/>
        <a:lstStyle/>
        <a:p>
          <a:endParaRPr lang="en-US"/>
        </a:p>
      </dgm:t>
    </dgm:pt>
    <dgm:pt modelId="{FDBB4DAC-4B55-42E8-9760-9720F6FEA4EF}" type="sibTrans" cxnId="{888E9B96-1C4A-4E55-A38D-E210C45F0F53}">
      <dgm:prSet/>
      <dgm:spPr/>
      <dgm:t>
        <a:bodyPr/>
        <a:lstStyle/>
        <a:p>
          <a:endParaRPr lang="en-US"/>
        </a:p>
      </dgm:t>
    </dgm:pt>
    <dgm:pt modelId="{C068A70E-6384-4566-8730-A5E41B4FE95F}">
      <dgm:prSet/>
      <dgm:spPr/>
      <dgm:t>
        <a:bodyPr/>
        <a:lstStyle/>
        <a:p>
          <a:pPr rtl="0"/>
          <a:r>
            <a:rPr lang="en-US"/>
            <a:t>DOB</a:t>
          </a:r>
        </a:p>
      </dgm:t>
    </dgm:pt>
    <dgm:pt modelId="{D16D7753-6403-4555-9E0E-B27639D49F7E}" type="parTrans" cxnId="{81442969-10E7-4F34-9DCD-AB203AD444C0}">
      <dgm:prSet/>
      <dgm:spPr/>
      <dgm:t>
        <a:bodyPr/>
        <a:lstStyle/>
        <a:p>
          <a:endParaRPr lang="en-US"/>
        </a:p>
      </dgm:t>
    </dgm:pt>
    <dgm:pt modelId="{6AE70CCD-0E19-41FE-B607-E8F6DAEF387A}" type="sibTrans" cxnId="{81442969-10E7-4F34-9DCD-AB203AD444C0}">
      <dgm:prSet/>
      <dgm:spPr/>
      <dgm:t>
        <a:bodyPr/>
        <a:lstStyle/>
        <a:p>
          <a:endParaRPr lang="en-US"/>
        </a:p>
      </dgm:t>
    </dgm:pt>
    <dgm:pt modelId="{FE3E9D50-A7CA-4E0B-84D7-87232A7FFC48}">
      <dgm:prSet/>
      <dgm:spPr/>
      <dgm:t>
        <a:bodyPr/>
        <a:lstStyle/>
        <a:p>
          <a:pPr rtl="0"/>
          <a:r>
            <a:rPr lang="en-US"/>
            <a:t>Gender</a:t>
          </a:r>
        </a:p>
      </dgm:t>
    </dgm:pt>
    <dgm:pt modelId="{F24825F1-4109-4A3A-AD30-534AE22B4F16}" type="parTrans" cxnId="{00DE7E14-0CF8-4965-9403-2463049C7E7C}">
      <dgm:prSet/>
      <dgm:spPr/>
      <dgm:t>
        <a:bodyPr/>
        <a:lstStyle/>
        <a:p>
          <a:endParaRPr lang="en-US"/>
        </a:p>
      </dgm:t>
    </dgm:pt>
    <dgm:pt modelId="{25919005-D88A-4570-AEB2-67FE0B6EDD60}" type="sibTrans" cxnId="{00DE7E14-0CF8-4965-9403-2463049C7E7C}">
      <dgm:prSet/>
      <dgm:spPr/>
      <dgm:t>
        <a:bodyPr/>
        <a:lstStyle/>
        <a:p>
          <a:endParaRPr lang="en-US"/>
        </a:p>
      </dgm:t>
    </dgm:pt>
    <dgm:pt modelId="{22F861B5-1D7A-4AD3-AAC2-4C02101D22AD}">
      <dgm:prSet/>
      <dgm:spPr/>
      <dgm:t>
        <a:bodyPr/>
        <a:lstStyle/>
        <a:p>
          <a:pPr rtl="0"/>
          <a:r>
            <a:rPr lang="en-US"/>
            <a:t>SSN</a:t>
          </a:r>
        </a:p>
      </dgm:t>
    </dgm:pt>
    <dgm:pt modelId="{5BC0D5C3-CB5C-4421-85D6-6AF1F5A3E93F}" type="parTrans" cxnId="{4FE2190D-C22B-4182-872D-A28FFF4B00E0}">
      <dgm:prSet/>
      <dgm:spPr/>
      <dgm:t>
        <a:bodyPr/>
        <a:lstStyle/>
        <a:p>
          <a:endParaRPr lang="en-US"/>
        </a:p>
      </dgm:t>
    </dgm:pt>
    <dgm:pt modelId="{EA4E8794-3FE7-456F-940D-F494D7F154DE}" type="sibTrans" cxnId="{4FE2190D-C22B-4182-872D-A28FFF4B00E0}">
      <dgm:prSet/>
      <dgm:spPr/>
      <dgm:t>
        <a:bodyPr/>
        <a:lstStyle/>
        <a:p>
          <a:endParaRPr lang="en-US"/>
        </a:p>
      </dgm:t>
    </dgm:pt>
    <dgm:pt modelId="{3841F108-663B-4F6E-A8A5-6DC662980297}">
      <dgm:prSet/>
      <dgm:spPr/>
      <dgm:t>
        <a:bodyPr/>
        <a:lstStyle/>
        <a:p>
          <a:pPr rtl="0"/>
          <a:r>
            <a:rPr lang="en-US"/>
            <a:t>Address1</a:t>
          </a:r>
        </a:p>
      </dgm:t>
    </dgm:pt>
    <dgm:pt modelId="{8EAD82D7-E5E5-4E8A-887F-2ABCB0C48CAA}" type="parTrans" cxnId="{258DC9A5-932D-4C59-BBF1-C8FBFFB795D9}">
      <dgm:prSet/>
      <dgm:spPr/>
      <dgm:t>
        <a:bodyPr/>
        <a:lstStyle/>
        <a:p>
          <a:endParaRPr lang="en-US"/>
        </a:p>
      </dgm:t>
    </dgm:pt>
    <dgm:pt modelId="{9728895F-E269-49B5-B521-B07ABFC1ADB4}" type="sibTrans" cxnId="{258DC9A5-932D-4C59-BBF1-C8FBFFB795D9}">
      <dgm:prSet/>
      <dgm:spPr/>
      <dgm:t>
        <a:bodyPr/>
        <a:lstStyle/>
        <a:p>
          <a:endParaRPr lang="en-US"/>
        </a:p>
      </dgm:t>
    </dgm:pt>
    <dgm:pt modelId="{ABF43E82-A8E9-4079-9A2E-02241DC23B5F}" type="pres">
      <dgm:prSet presAssocID="{48C32712-984A-4B0A-B981-87F9FA78F56A}" presName="Name0" presStyleCnt="0">
        <dgm:presLayoutVars>
          <dgm:dir/>
          <dgm:animLvl val="lvl"/>
          <dgm:resizeHandles val="exact"/>
        </dgm:presLayoutVars>
      </dgm:prSet>
      <dgm:spPr/>
    </dgm:pt>
    <dgm:pt modelId="{4AC7FC33-6C5B-40FE-8EDB-FDF53F695B42}" type="pres">
      <dgm:prSet presAssocID="{DB15E9F6-6D83-4B0E-B761-6DA7A298385E}" presName="linNode" presStyleCnt="0"/>
      <dgm:spPr/>
    </dgm:pt>
    <dgm:pt modelId="{CCB83230-2E36-43AA-9B23-89B1A413A126}" type="pres">
      <dgm:prSet presAssocID="{DB15E9F6-6D83-4B0E-B761-6DA7A298385E}" presName="parentText" presStyleLbl="node1" presStyleIdx="0" presStyleCnt="1">
        <dgm:presLayoutVars>
          <dgm:chMax val="1"/>
          <dgm:bulletEnabled val="1"/>
        </dgm:presLayoutVars>
      </dgm:prSet>
      <dgm:spPr/>
    </dgm:pt>
    <dgm:pt modelId="{26EBEAEA-A3B9-470E-991B-6DF0D645FBFC}" type="pres">
      <dgm:prSet presAssocID="{DB15E9F6-6D83-4B0E-B761-6DA7A298385E}" presName="descendantText" presStyleLbl="alignAccFollowNode1" presStyleIdx="0" presStyleCnt="1">
        <dgm:presLayoutVars>
          <dgm:bulletEnabled val="1"/>
        </dgm:presLayoutVars>
      </dgm:prSet>
      <dgm:spPr/>
    </dgm:pt>
  </dgm:ptLst>
  <dgm:cxnLst>
    <dgm:cxn modelId="{A87D7209-93A5-2A49-99BC-20723B6858B3}" type="presOf" srcId="{B298DE28-C289-4527-8AF3-3C355ADA4DBF}" destId="{26EBEAEA-A3B9-470E-991B-6DF0D645FBFC}" srcOrd="0" destOrd="1" presId="urn:microsoft.com/office/officeart/2005/8/layout/vList5"/>
    <dgm:cxn modelId="{4FE2190D-C22B-4182-872D-A28FFF4B00E0}" srcId="{DB15E9F6-6D83-4B0E-B761-6DA7A298385E}" destId="{22F861B5-1D7A-4AD3-AAC2-4C02101D22AD}" srcOrd="4" destOrd="0" parTransId="{5BC0D5C3-CB5C-4421-85D6-6AF1F5A3E93F}" sibTransId="{EA4E8794-3FE7-456F-940D-F494D7F154DE}"/>
    <dgm:cxn modelId="{00DE7E14-0CF8-4965-9403-2463049C7E7C}" srcId="{DB15E9F6-6D83-4B0E-B761-6DA7A298385E}" destId="{FE3E9D50-A7CA-4E0B-84D7-87232A7FFC48}" srcOrd="3" destOrd="0" parTransId="{F24825F1-4109-4A3A-AD30-534AE22B4F16}" sibTransId="{25919005-D88A-4570-AEB2-67FE0B6EDD60}"/>
    <dgm:cxn modelId="{60D93721-12C7-4B5A-9498-76A4669AC544}" srcId="{DB15E9F6-6D83-4B0E-B761-6DA7A298385E}" destId="{1AA4A970-2028-41CA-B85C-6AFE1545C9E4}" srcOrd="0" destOrd="0" parTransId="{5128951D-BEEF-42F4-BE1A-8AFCBA5BF3D8}" sibTransId="{F197A6F3-D276-4DBF-8C40-A09110FC03BE}"/>
    <dgm:cxn modelId="{07EA8726-EC15-4E86-A86A-87F8145794CE}" srcId="{48C32712-984A-4B0A-B981-87F9FA78F56A}" destId="{DB15E9F6-6D83-4B0E-B761-6DA7A298385E}" srcOrd="0" destOrd="0" parTransId="{66743B9F-055A-4C42-BCD4-FE5A070769AC}" sibTransId="{2FCDB498-2755-43E2-9B9C-C02614677430}"/>
    <dgm:cxn modelId="{27C29166-8A42-504C-8620-8ADF6156F865}" type="presOf" srcId="{FE3E9D50-A7CA-4E0B-84D7-87232A7FFC48}" destId="{26EBEAEA-A3B9-470E-991B-6DF0D645FBFC}" srcOrd="0" destOrd="3" presId="urn:microsoft.com/office/officeart/2005/8/layout/vList5"/>
    <dgm:cxn modelId="{BF3CDE66-B9D0-A14B-931F-0B43DA65E8E3}" type="presOf" srcId="{1AA4A970-2028-41CA-B85C-6AFE1545C9E4}" destId="{26EBEAEA-A3B9-470E-991B-6DF0D645FBFC}" srcOrd="0" destOrd="0" presId="urn:microsoft.com/office/officeart/2005/8/layout/vList5"/>
    <dgm:cxn modelId="{81442969-10E7-4F34-9DCD-AB203AD444C0}" srcId="{DB15E9F6-6D83-4B0E-B761-6DA7A298385E}" destId="{C068A70E-6384-4566-8730-A5E41B4FE95F}" srcOrd="2" destOrd="0" parTransId="{D16D7753-6403-4555-9E0E-B27639D49F7E}" sibTransId="{6AE70CCD-0E19-41FE-B607-E8F6DAEF387A}"/>
    <dgm:cxn modelId="{B445F873-E2DF-4B41-B569-8827BC12F8B1}" type="presOf" srcId="{C068A70E-6384-4566-8730-A5E41B4FE95F}" destId="{26EBEAEA-A3B9-470E-991B-6DF0D645FBFC}" srcOrd="0" destOrd="2" presId="urn:microsoft.com/office/officeart/2005/8/layout/vList5"/>
    <dgm:cxn modelId="{888E9B96-1C4A-4E55-A38D-E210C45F0F53}" srcId="{DB15E9F6-6D83-4B0E-B761-6DA7A298385E}" destId="{B298DE28-C289-4527-8AF3-3C355ADA4DBF}" srcOrd="1" destOrd="0" parTransId="{950DDD8E-29B2-4835-A310-5991D8A5204A}" sibTransId="{FDBB4DAC-4B55-42E8-9760-9720F6FEA4EF}"/>
    <dgm:cxn modelId="{258DC9A5-932D-4C59-BBF1-C8FBFFB795D9}" srcId="{DB15E9F6-6D83-4B0E-B761-6DA7A298385E}" destId="{3841F108-663B-4F6E-A8A5-6DC662980297}" srcOrd="5" destOrd="0" parTransId="{8EAD82D7-E5E5-4E8A-887F-2ABCB0C48CAA}" sibTransId="{9728895F-E269-49B5-B521-B07ABFC1ADB4}"/>
    <dgm:cxn modelId="{BE2560B2-FA7B-BF47-971A-FA3D42CFD65B}" type="presOf" srcId="{48C32712-984A-4B0A-B981-87F9FA78F56A}" destId="{ABF43E82-A8E9-4079-9A2E-02241DC23B5F}" srcOrd="0" destOrd="0" presId="urn:microsoft.com/office/officeart/2005/8/layout/vList5"/>
    <dgm:cxn modelId="{7F95BBBD-19FA-2C47-A26E-FBB15818C289}" type="presOf" srcId="{3841F108-663B-4F6E-A8A5-6DC662980297}" destId="{26EBEAEA-A3B9-470E-991B-6DF0D645FBFC}" srcOrd="0" destOrd="5" presId="urn:microsoft.com/office/officeart/2005/8/layout/vList5"/>
    <dgm:cxn modelId="{D5E4C5D2-7E5E-B148-97BC-8020C235324B}" type="presOf" srcId="{DB15E9F6-6D83-4B0E-B761-6DA7A298385E}" destId="{CCB83230-2E36-43AA-9B23-89B1A413A126}" srcOrd="0" destOrd="0" presId="urn:microsoft.com/office/officeart/2005/8/layout/vList5"/>
    <dgm:cxn modelId="{136061E4-D8F9-0843-A20C-BAB6DE87F932}" type="presOf" srcId="{22F861B5-1D7A-4AD3-AAC2-4C02101D22AD}" destId="{26EBEAEA-A3B9-470E-991B-6DF0D645FBFC}" srcOrd="0" destOrd="4" presId="urn:microsoft.com/office/officeart/2005/8/layout/vList5"/>
    <dgm:cxn modelId="{BD58B876-7E7D-1B41-BAD0-0973E170A2D5}" type="presParOf" srcId="{ABF43E82-A8E9-4079-9A2E-02241DC23B5F}" destId="{4AC7FC33-6C5B-40FE-8EDB-FDF53F695B42}" srcOrd="0" destOrd="0" presId="urn:microsoft.com/office/officeart/2005/8/layout/vList5"/>
    <dgm:cxn modelId="{48D6F95C-C7BA-9149-94E9-21B7FBDD6613}" type="presParOf" srcId="{4AC7FC33-6C5B-40FE-8EDB-FDF53F695B42}" destId="{CCB83230-2E36-43AA-9B23-89B1A413A126}" srcOrd="0" destOrd="0" presId="urn:microsoft.com/office/officeart/2005/8/layout/vList5"/>
    <dgm:cxn modelId="{9270F953-8626-B147-831D-012221BC70D7}" type="presParOf" srcId="{4AC7FC33-6C5B-40FE-8EDB-FDF53F695B42}" destId="{26EBEAEA-A3B9-470E-991B-6DF0D645FBF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C79C079-E2F3-4ED8-8159-0F87FED5E93A}"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07BCEC07-BD39-49B4-B473-673C0B37F1BC}">
      <dgm:prSet/>
      <dgm:spPr/>
      <dgm:t>
        <a:bodyPr/>
        <a:lstStyle/>
        <a:p>
          <a:pPr rtl="0"/>
          <a:r>
            <a:rPr lang="en-US" dirty="0"/>
            <a:t>Normalization</a:t>
          </a:r>
        </a:p>
      </dgm:t>
    </dgm:pt>
    <dgm:pt modelId="{51D5353E-8B26-4708-8CDB-61C44840C084}" type="parTrans" cxnId="{25E1D6D5-D3E0-4FF5-9572-99A09D3EE500}">
      <dgm:prSet/>
      <dgm:spPr/>
      <dgm:t>
        <a:bodyPr/>
        <a:lstStyle/>
        <a:p>
          <a:endParaRPr lang="en-US"/>
        </a:p>
      </dgm:t>
    </dgm:pt>
    <dgm:pt modelId="{D658020D-FBE0-4B9A-B4B3-6FA6C0B30E87}" type="sibTrans" cxnId="{25E1D6D5-D3E0-4FF5-9572-99A09D3EE500}">
      <dgm:prSet/>
      <dgm:spPr/>
      <dgm:t>
        <a:bodyPr/>
        <a:lstStyle/>
        <a:p>
          <a:endParaRPr lang="en-US"/>
        </a:p>
      </dgm:t>
    </dgm:pt>
    <dgm:pt modelId="{99FC0F1D-4208-4D52-AEF0-0CC50E0BD2AC}" type="pres">
      <dgm:prSet presAssocID="{BC79C079-E2F3-4ED8-8159-0F87FED5E93A}" presName="Name0" presStyleCnt="0">
        <dgm:presLayoutVars>
          <dgm:dir/>
          <dgm:animLvl val="lvl"/>
          <dgm:resizeHandles val="exact"/>
        </dgm:presLayoutVars>
      </dgm:prSet>
      <dgm:spPr/>
    </dgm:pt>
    <dgm:pt modelId="{434EEA94-C07F-440A-B99E-5AB506292597}" type="pres">
      <dgm:prSet presAssocID="{07BCEC07-BD39-49B4-B473-673C0B37F1BC}" presName="linNode" presStyleCnt="0"/>
      <dgm:spPr/>
    </dgm:pt>
    <dgm:pt modelId="{6A505A3D-9123-4849-9879-785DED6C4975}" type="pres">
      <dgm:prSet presAssocID="{07BCEC07-BD39-49B4-B473-673C0B37F1BC}" presName="parentText" presStyleLbl="node1" presStyleIdx="0" presStyleCnt="1">
        <dgm:presLayoutVars>
          <dgm:chMax val="1"/>
          <dgm:bulletEnabled val="1"/>
        </dgm:presLayoutVars>
      </dgm:prSet>
      <dgm:spPr/>
    </dgm:pt>
  </dgm:ptLst>
  <dgm:cxnLst>
    <dgm:cxn modelId="{7CA3B200-73FB-A84F-9EA6-A156F48AC79E}" type="presOf" srcId="{07BCEC07-BD39-49B4-B473-673C0B37F1BC}" destId="{6A505A3D-9123-4849-9879-785DED6C4975}" srcOrd="0" destOrd="0" presId="urn:microsoft.com/office/officeart/2005/8/layout/vList5"/>
    <dgm:cxn modelId="{DEEC0598-59A7-1E44-9F41-C5CC5A4169A2}" type="presOf" srcId="{BC79C079-E2F3-4ED8-8159-0F87FED5E93A}" destId="{99FC0F1D-4208-4D52-AEF0-0CC50E0BD2AC}" srcOrd="0" destOrd="0" presId="urn:microsoft.com/office/officeart/2005/8/layout/vList5"/>
    <dgm:cxn modelId="{25E1D6D5-D3E0-4FF5-9572-99A09D3EE500}" srcId="{BC79C079-E2F3-4ED8-8159-0F87FED5E93A}" destId="{07BCEC07-BD39-49B4-B473-673C0B37F1BC}" srcOrd="0" destOrd="0" parTransId="{51D5353E-8B26-4708-8CDB-61C44840C084}" sibTransId="{D658020D-FBE0-4B9A-B4B3-6FA6C0B30E87}"/>
    <dgm:cxn modelId="{CABCD128-B697-C543-826C-ECEDC005247C}" type="presParOf" srcId="{99FC0F1D-4208-4D52-AEF0-0CC50E0BD2AC}" destId="{434EEA94-C07F-440A-B99E-5AB506292597}" srcOrd="0" destOrd="0" presId="urn:microsoft.com/office/officeart/2005/8/layout/vList5"/>
    <dgm:cxn modelId="{FA9C49CE-B8B3-F649-84D9-64DE9401EA31}" type="presParOf" srcId="{434EEA94-C07F-440A-B99E-5AB506292597}" destId="{6A505A3D-9123-4849-9879-785DED6C4975}"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B1247A5-189A-4441-BDAF-4B84F7D86E5C}"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80B02F1-DFAD-45FB-AA2B-6CD98A93FF8C}">
      <dgm:prSet/>
      <dgm:spPr/>
      <dgm:t>
        <a:bodyPr/>
        <a:lstStyle/>
        <a:p>
          <a:pPr rtl="0"/>
          <a:r>
            <a:rPr lang="en-US" dirty="0"/>
            <a:t>matching site based on social graph database example</a:t>
          </a:r>
        </a:p>
      </dgm:t>
    </dgm:pt>
    <dgm:pt modelId="{92EF2E60-4B58-4367-8A5D-68437EDCAB37}" type="parTrans" cxnId="{1E6D498C-4F47-4906-9718-5E52018B88AF}">
      <dgm:prSet/>
      <dgm:spPr/>
      <dgm:t>
        <a:bodyPr/>
        <a:lstStyle/>
        <a:p>
          <a:endParaRPr lang="en-US"/>
        </a:p>
      </dgm:t>
    </dgm:pt>
    <dgm:pt modelId="{E0BE8994-BDE5-43A2-B57A-DFFE85913F05}" type="sibTrans" cxnId="{1E6D498C-4F47-4906-9718-5E52018B88AF}">
      <dgm:prSet/>
      <dgm:spPr/>
      <dgm:t>
        <a:bodyPr/>
        <a:lstStyle/>
        <a:p>
          <a:endParaRPr lang="en-US"/>
        </a:p>
      </dgm:t>
    </dgm:pt>
    <dgm:pt modelId="{EA4650AC-1A61-4A6D-9030-71F7CADBC358}" type="pres">
      <dgm:prSet presAssocID="{FB1247A5-189A-4441-BDAF-4B84F7D86E5C}" presName="Name0" presStyleCnt="0">
        <dgm:presLayoutVars>
          <dgm:chPref val="3"/>
          <dgm:dir/>
          <dgm:animLvl val="lvl"/>
          <dgm:resizeHandles/>
        </dgm:presLayoutVars>
      </dgm:prSet>
      <dgm:spPr/>
    </dgm:pt>
    <dgm:pt modelId="{01DF02B1-C46B-4C89-9581-32774C5F0221}" type="pres">
      <dgm:prSet presAssocID="{380B02F1-DFAD-45FB-AA2B-6CD98A93FF8C}" presName="horFlow" presStyleCnt="0"/>
      <dgm:spPr/>
    </dgm:pt>
    <dgm:pt modelId="{764F91E0-1F5B-478F-A2DB-0A8267399AB8}" type="pres">
      <dgm:prSet presAssocID="{380B02F1-DFAD-45FB-AA2B-6CD98A93FF8C}" presName="bigChev" presStyleLbl="node1" presStyleIdx="0" presStyleCnt="1"/>
      <dgm:spPr/>
    </dgm:pt>
  </dgm:ptLst>
  <dgm:cxnLst>
    <dgm:cxn modelId="{97F13030-1FA9-5D43-82F1-954187B662E0}" type="presOf" srcId="{FB1247A5-189A-4441-BDAF-4B84F7D86E5C}" destId="{EA4650AC-1A61-4A6D-9030-71F7CADBC358}" srcOrd="0" destOrd="0" presId="urn:microsoft.com/office/officeart/2005/8/layout/lProcess3"/>
    <dgm:cxn modelId="{F4B19B78-1E43-3A45-890F-A73EAAD67E06}" type="presOf" srcId="{380B02F1-DFAD-45FB-AA2B-6CD98A93FF8C}" destId="{764F91E0-1F5B-478F-A2DB-0A8267399AB8}" srcOrd="0" destOrd="0" presId="urn:microsoft.com/office/officeart/2005/8/layout/lProcess3"/>
    <dgm:cxn modelId="{1E6D498C-4F47-4906-9718-5E52018B88AF}" srcId="{FB1247A5-189A-4441-BDAF-4B84F7D86E5C}" destId="{380B02F1-DFAD-45FB-AA2B-6CD98A93FF8C}" srcOrd="0" destOrd="0" parTransId="{92EF2E60-4B58-4367-8A5D-68437EDCAB37}" sibTransId="{E0BE8994-BDE5-43A2-B57A-DFFE85913F05}"/>
    <dgm:cxn modelId="{C1A04AEF-1F05-BE40-84D0-E298E116AAC7}" type="presParOf" srcId="{EA4650AC-1A61-4A6D-9030-71F7CADBC358}" destId="{01DF02B1-C46B-4C89-9581-32774C5F0221}" srcOrd="0" destOrd="0" presId="urn:microsoft.com/office/officeart/2005/8/layout/lProcess3"/>
    <dgm:cxn modelId="{B6618ECF-DAEE-9B45-A8C6-1D507904FC08}" type="presParOf" srcId="{01DF02B1-C46B-4C89-9581-32774C5F0221}" destId="{764F91E0-1F5B-478F-A2DB-0A8267399AB8}"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B207274-6EE1-4F57-BF64-04DD1F45E44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32E8FE1-3CFE-4EB6-985C-E57133CDE1CB}">
      <dgm:prSet/>
      <dgm:spPr/>
      <dgm:t>
        <a:bodyPr/>
        <a:lstStyle/>
        <a:p>
          <a:pPr rtl="0"/>
          <a:r>
            <a:rPr lang="en-US" dirty="0"/>
            <a:t>Graph Modeling Guidelines: </a:t>
          </a:r>
        </a:p>
      </dgm:t>
    </dgm:pt>
    <dgm:pt modelId="{866A8DBE-1195-48C0-A2E4-E11BA091732F}" type="parTrans" cxnId="{520B30EA-28B4-47B8-A424-B37855404163}">
      <dgm:prSet/>
      <dgm:spPr/>
      <dgm:t>
        <a:bodyPr/>
        <a:lstStyle/>
        <a:p>
          <a:endParaRPr lang="en-US"/>
        </a:p>
      </dgm:t>
    </dgm:pt>
    <dgm:pt modelId="{88EB809C-0BA9-43B9-8B8D-B15D2B28F27A}" type="sibTrans" cxnId="{520B30EA-28B4-47B8-A424-B37855404163}">
      <dgm:prSet/>
      <dgm:spPr/>
      <dgm:t>
        <a:bodyPr/>
        <a:lstStyle/>
        <a:p>
          <a:endParaRPr lang="en-US"/>
        </a:p>
      </dgm:t>
    </dgm:pt>
    <dgm:pt modelId="{B9827BE0-0A4D-49F3-BC3D-AB2B37AAF182}">
      <dgm:prSet/>
      <dgm:spPr/>
      <dgm:t>
        <a:bodyPr/>
        <a:lstStyle/>
        <a:p>
          <a:pPr rtl="0"/>
          <a:r>
            <a:rPr lang="en-US" dirty="0"/>
            <a:t>The query patterns drive the data model</a:t>
          </a:r>
        </a:p>
      </dgm:t>
    </dgm:pt>
    <dgm:pt modelId="{293A29A5-2F90-4E93-9CE1-C5C38C80ECFD}" type="parTrans" cxnId="{BA412CC0-4050-4451-8AEF-76935DA8E2E4}">
      <dgm:prSet/>
      <dgm:spPr/>
      <dgm:t>
        <a:bodyPr/>
        <a:lstStyle/>
        <a:p>
          <a:endParaRPr lang="en-US"/>
        </a:p>
      </dgm:t>
    </dgm:pt>
    <dgm:pt modelId="{92E6516E-C1CC-48FF-BF1A-715D659FD8BB}" type="sibTrans" cxnId="{BA412CC0-4050-4451-8AEF-76935DA8E2E4}">
      <dgm:prSet/>
      <dgm:spPr/>
      <dgm:t>
        <a:bodyPr/>
        <a:lstStyle/>
        <a:p>
          <a:endParaRPr lang="en-US"/>
        </a:p>
      </dgm:t>
    </dgm:pt>
    <dgm:pt modelId="{3841ED1B-5F76-4573-8142-3A10978C129E}">
      <dgm:prSet/>
      <dgm:spPr/>
      <dgm:t>
        <a:bodyPr/>
        <a:lstStyle/>
        <a:p>
          <a:pPr rtl="0"/>
          <a:r>
            <a:rPr lang="en-US" dirty="0"/>
            <a:t>Normalization is a natural trend in graph modeling</a:t>
          </a:r>
        </a:p>
      </dgm:t>
    </dgm:pt>
    <dgm:pt modelId="{B7549695-ACD9-4FD1-96BD-4112C99A3CB7}" type="parTrans" cxnId="{38D59F33-8946-4235-84B8-5C4754437438}">
      <dgm:prSet/>
      <dgm:spPr/>
      <dgm:t>
        <a:bodyPr/>
        <a:lstStyle/>
        <a:p>
          <a:endParaRPr lang="en-US"/>
        </a:p>
      </dgm:t>
    </dgm:pt>
    <dgm:pt modelId="{15C2A4A9-5E58-44CF-9819-B782960F96DD}" type="sibTrans" cxnId="{38D59F33-8946-4235-84B8-5C4754437438}">
      <dgm:prSet/>
      <dgm:spPr/>
      <dgm:t>
        <a:bodyPr/>
        <a:lstStyle/>
        <a:p>
          <a:endParaRPr lang="en-US"/>
        </a:p>
      </dgm:t>
    </dgm:pt>
    <dgm:pt modelId="{DEE3FD34-6605-422D-AF3E-2DE9D2C2FE65}">
      <dgm:prSet/>
      <dgm:spPr/>
      <dgm:t>
        <a:bodyPr/>
        <a:lstStyle/>
        <a:p>
          <a:pPr rtl="0"/>
          <a:r>
            <a:rPr lang="en-US" dirty="0"/>
            <a:t>In general normalization has a low cost</a:t>
          </a:r>
        </a:p>
      </dgm:t>
    </dgm:pt>
    <dgm:pt modelId="{10D75C6A-29D9-4CBE-8F1C-F3F3FFEDC7ED}" type="parTrans" cxnId="{4B18AA3B-6D26-49B7-A6E2-8CCFB7BD26FC}">
      <dgm:prSet/>
      <dgm:spPr/>
      <dgm:t>
        <a:bodyPr/>
        <a:lstStyle/>
        <a:p>
          <a:endParaRPr lang="en-US"/>
        </a:p>
      </dgm:t>
    </dgm:pt>
    <dgm:pt modelId="{BB6F2521-0D6D-4E50-9B6D-5C1AC370F657}" type="sibTrans" cxnId="{4B18AA3B-6D26-49B7-A6E2-8CCFB7BD26FC}">
      <dgm:prSet/>
      <dgm:spPr/>
      <dgm:t>
        <a:bodyPr/>
        <a:lstStyle/>
        <a:p>
          <a:endParaRPr lang="en-US"/>
        </a:p>
      </dgm:t>
    </dgm:pt>
    <dgm:pt modelId="{EA46D1B8-CC98-4EFA-8F12-AC05261ACCD2}">
      <dgm:prSet/>
      <dgm:spPr/>
      <dgm:t>
        <a:bodyPr/>
        <a:lstStyle/>
        <a:p>
          <a:pPr rtl="0"/>
          <a:r>
            <a:rPr lang="en-US" dirty="0"/>
            <a:t>Complexity with normalization will drive traversal speeds up</a:t>
          </a:r>
        </a:p>
      </dgm:t>
    </dgm:pt>
    <dgm:pt modelId="{04618ADF-FC4E-4F31-BFD5-B8DFE1FE8A77}" type="parTrans" cxnId="{65DC2C19-3CD9-405F-84E1-EC8F68043CBE}">
      <dgm:prSet/>
      <dgm:spPr/>
      <dgm:t>
        <a:bodyPr/>
        <a:lstStyle/>
        <a:p>
          <a:endParaRPr lang="en-US"/>
        </a:p>
      </dgm:t>
    </dgm:pt>
    <dgm:pt modelId="{B64770B8-AA36-4EAC-A533-D3A1841617DE}" type="sibTrans" cxnId="{65DC2C19-3CD9-405F-84E1-EC8F68043CBE}">
      <dgm:prSet/>
      <dgm:spPr/>
      <dgm:t>
        <a:bodyPr/>
        <a:lstStyle/>
        <a:p>
          <a:endParaRPr lang="en-US"/>
        </a:p>
      </dgm:t>
    </dgm:pt>
    <dgm:pt modelId="{68E80A14-7500-4D27-B42F-6B1CAF25A395}">
      <dgm:prSet/>
      <dgm:spPr/>
      <dgm:t>
        <a:bodyPr/>
        <a:lstStyle/>
        <a:p>
          <a:pPr rtl="0"/>
          <a:r>
            <a:rPr lang="en-US" dirty="0"/>
            <a:t>Consider creating a node rather than a property in a node and create relationships</a:t>
          </a:r>
        </a:p>
      </dgm:t>
    </dgm:pt>
    <dgm:pt modelId="{AE51C747-F371-43DC-B065-61FFA54C3A46}" type="parTrans" cxnId="{35CB4675-2694-4954-ABE8-E7387F819C07}">
      <dgm:prSet/>
      <dgm:spPr/>
      <dgm:t>
        <a:bodyPr/>
        <a:lstStyle/>
        <a:p>
          <a:endParaRPr lang="en-US"/>
        </a:p>
      </dgm:t>
    </dgm:pt>
    <dgm:pt modelId="{A28580C4-1AFE-4B14-AC88-D0E2DE041361}" type="sibTrans" cxnId="{35CB4675-2694-4954-ABE8-E7387F819C07}">
      <dgm:prSet/>
      <dgm:spPr/>
      <dgm:t>
        <a:bodyPr/>
        <a:lstStyle/>
        <a:p>
          <a:endParaRPr lang="en-US"/>
        </a:p>
      </dgm:t>
    </dgm:pt>
    <dgm:pt modelId="{0A4F015D-E1FE-471D-9F21-0DF3FDD90B85}">
      <dgm:prSet/>
      <dgm:spPr/>
      <dgm:t>
        <a:bodyPr/>
        <a:lstStyle/>
        <a:p>
          <a:pPr rtl="0"/>
          <a:r>
            <a:rPr lang="en-US" dirty="0"/>
            <a:t>Node and Relationship Redundancy is not necessarily bad.</a:t>
          </a:r>
        </a:p>
      </dgm:t>
    </dgm:pt>
    <dgm:pt modelId="{2EA8E4B2-1DC3-4FEF-9DF3-F7ED8AEE4684}" type="parTrans" cxnId="{28D67BA2-6C13-4BF9-83F7-2B4B200AC02F}">
      <dgm:prSet/>
      <dgm:spPr/>
      <dgm:t>
        <a:bodyPr/>
        <a:lstStyle/>
        <a:p>
          <a:endParaRPr lang="en-US"/>
        </a:p>
      </dgm:t>
    </dgm:pt>
    <dgm:pt modelId="{CBF4212D-450F-4A89-9B48-426914C1B0C2}" type="sibTrans" cxnId="{28D67BA2-6C13-4BF9-83F7-2B4B200AC02F}">
      <dgm:prSet/>
      <dgm:spPr/>
      <dgm:t>
        <a:bodyPr/>
        <a:lstStyle/>
        <a:p>
          <a:endParaRPr lang="en-US"/>
        </a:p>
      </dgm:t>
    </dgm:pt>
    <dgm:pt modelId="{C5F6CD7C-BF1E-465F-BEE8-6FC5BCF4B75D}">
      <dgm:prSet/>
      <dgm:spPr/>
      <dgm:t>
        <a:bodyPr/>
        <a:lstStyle/>
        <a:p>
          <a:pPr rtl="0"/>
          <a:r>
            <a:rPr lang="en-US" dirty="0"/>
            <a:t>Schema development over time</a:t>
          </a:r>
        </a:p>
      </dgm:t>
    </dgm:pt>
    <dgm:pt modelId="{685F69FD-3E36-404B-947B-6A244C4314FB}" type="parTrans" cxnId="{63C6ABB9-9EC4-43A0-9B27-D5752C2F42FD}">
      <dgm:prSet/>
      <dgm:spPr/>
      <dgm:t>
        <a:bodyPr/>
        <a:lstStyle/>
        <a:p>
          <a:endParaRPr lang="en-US"/>
        </a:p>
      </dgm:t>
    </dgm:pt>
    <dgm:pt modelId="{41869025-3D38-4211-8658-C795F869A99D}" type="sibTrans" cxnId="{63C6ABB9-9EC4-43A0-9B27-D5752C2F42FD}">
      <dgm:prSet/>
      <dgm:spPr/>
      <dgm:t>
        <a:bodyPr/>
        <a:lstStyle/>
        <a:p>
          <a:endParaRPr lang="en-US"/>
        </a:p>
      </dgm:t>
    </dgm:pt>
    <dgm:pt modelId="{CC59624C-4452-45D5-AADE-3460068473AC}" type="pres">
      <dgm:prSet presAssocID="{DB207274-6EE1-4F57-BF64-04DD1F45E443}" presName="Name0" presStyleCnt="0">
        <dgm:presLayoutVars>
          <dgm:dir/>
          <dgm:animLvl val="lvl"/>
          <dgm:resizeHandles val="exact"/>
        </dgm:presLayoutVars>
      </dgm:prSet>
      <dgm:spPr/>
    </dgm:pt>
    <dgm:pt modelId="{7DF350CD-650D-499B-AB9C-6DDE040CB0EF}" type="pres">
      <dgm:prSet presAssocID="{632E8FE1-3CFE-4EB6-985C-E57133CDE1CB}" presName="composite" presStyleCnt="0"/>
      <dgm:spPr/>
    </dgm:pt>
    <dgm:pt modelId="{C0DA74EF-1065-4897-A876-272AB7BA0B4B}" type="pres">
      <dgm:prSet presAssocID="{632E8FE1-3CFE-4EB6-985C-E57133CDE1CB}" presName="parTx" presStyleLbl="alignNode1" presStyleIdx="0" presStyleCnt="1">
        <dgm:presLayoutVars>
          <dgm:chMax val="0"/>
          <dgm:chPref val="0"/>
          <dgm:bulletEnabled val="1"/>
        </dgm:presLayoutVars>
      </dgm:prSet>
      <dgm:spPr/>
    </dgm:pt>
    <dgm:pt modelId="{5730ED98-2798-4913-9C81-083F02DEC4C2}" type="pres">
      <dgm:prSet presAssocID="{632E8FE1-3CFE-4EB6-985C-E57133CDE1CB}" presName="desTx" presStyleLbl="alignAccFollowNode1" presStyleIdx="0" presStyleCnt="1">
        <dgm:presLayoutVars>
          <dgm:bulletEnabled val="1"/>
        </dgm:presLayoutVars>
      </dgm:prSet>
      <dgm:spPr/>
    </dgm:pt>
  </dgm:ptLst>
  <dgm:cxnLst>
    <dgm:cxn modelId="{F8389C08-8DF2-E242-8845-6E79E17D2C1C}" type="presOf" srcId="{0A4F015D-E1FE-471D-9F21-0DF3FDD90B85}" destId="{5730ED98-2798-4913-9C81-083F02DEC4C2}" srcOrd="0" destOrd="5" presId="urn:microsoft.com/office/officeart/2005/8/layout/hList1"/>
    <dgm:cxn modelId="{65DC2C19-3CD9-405F-84E1-EC8F68043CBE}" srcId="{3841ED1B-5F76-4573-8142-3A10978C129E}" destId="{EA46D1B8-CC98-4EFA-8F12-AC05261ACCD2}" srcOrd="1" destOrd="0" parTransId="{04618ADF-FC4E-4F31-BFD5-B8DFE1FE8A77}" sibTransId="{B64770B8-AA36-4EAC-A533-D3A1841617DE}"/>
    <dgm:cxn modelId="{9102D41B-9564-A046-8DAC-BAAE801AE5E0}" type="presOf" srcId="{DEE3FD34-6605-422D-AF3E-2DE9D2C2FE65}" destId="{5730ED98-2798-4913-9C81-083F02DEC4C2}" srcOrd="0" destOrd="2" presId="urn:microsoft.com/office/officeart/2005/8/layout/hList1"/>
    <dgm:cxn modelId="{FA66622E-F191-B845-AAD6-420948B4F916}" type="presOf" srcId="{3841ED1B-5F76-4573-8142-3A10978C129E}" destId="{5730ED98-2798-4913-9C81-083F02DEC4C2}" srcOrd="0" destOrd="1" presId="urn:microsoft.com/office/officeart/2005/8/layout/hList1"/>
    <dgm:cxn modelId="{38D59F33-8946-4235-84B8-5C4754437438}" srcId="{632E8FE1-3CFE-4EB6-985C-E57133CDE1CB}" destId="{3841ED1B-5F76-4573-8142-3A10978C129E}" srcOrd="1" destOrd="0" parTransId="{B7549695-ACD9-4FD1-96BD-4112C99A3CB7}" sibTransId="{15C2A4A9-5E58-44CF-9819-B782960F96DD}"/>
    <dgm:cxn modelId="{8E0E3838-C365-094F-86BF-739A0787194B}" type="presOf" srcId="{68E80A14-7500-4D27-B42F-6B1CAF25A395}" destId="{5730ED98-2798-4913-9C81-083F02DEC4C2}" srcOrd="0" destOrd="4" presId="urn:microsoft.com/office/officeart/2005/8/layout/hList1"/>
    <dgm:cxn modelId="{4B18AA3B-6D26-49B7-A6E2-8CCFB7BD26FC}" srcId="{3841ED1B-5F76-4573-8142-3A10978C129E}" destId="{DEE3FD34-6605-422D-AF3E-2DE9D2C2FE65}" srcOrd="0" destOrd="0" parTransId="{10D75C6A-29D9-4CBE-8F1C-F3F3FFEDC7ED}" sibTransId="{BB6F2521-0D6D-4E50-9B6D-5C1AC370F657}"/>
    <dgm:cxn modelId="{85626549-E0C5-2149-BBE0-9E9102BD397B}" type="presOf" srcId="{632E8FE1-3CFE-4EB6-985C-E57133CDE1CB}" destId="{C0DA74EF-1065-4897-A876-272AB7BA0B4B}" srcOrd="0" destOrd="0" presId="urn:microsoft.com/office/officeart/2005/8/layout/hList1"/>
    <dgm:cxn modelId="{1B351159-4C7F-C247-816D-E856CD1F2C95}" type="presOf" srcId="{C5F6CD7C-BF1E-465F-BEE8-6FC5BCF4B75D}" destId="{5730ED98-2798-4913-9C81-083F02DEC4C2}" srcOrd="0" destOrd="6" presId="urn:microsoft.com/office/officeart/2005/8/layout/hList1"/>
    <dgm:cxn modelId="{BA656B61-97E2-5C4D-9161-589E2558256C}" type="presOf" srcId="{B9827BE0-0A4D-49F3-BC3D-AB2B37AAF182}" destId="{5730ED98-2798-4913-9C81-083F02DEC4C2}" srcOrd="0" destOrd="0" presId="urn:microsoft.com/office/officeart/2005/8/layout/hList1"/>
    <dgm:cxn modelId="{35CB4675-2694-4954-ABE8-E7387F819C07}" srcId="{632E8FE1-3CFE-4EB6-985C-E57133CDE1CB}" destId="{68E80A14-7500-4D27-B42F-6B1CAF25A395}" srcOrd="2" destOrd="0" parTransId="{AE51C747-F371-43DC-B065-61FFA54C3A46}" sibTransId="{A28580C4-1AFE-4B14-AC88-D0E2DE041361}"/>
    <dgm:cxn modelId="{28D67BA2-6C13-4BF9-83F7-2B4B200AC02F}" srcId="{632E8FE1-3CFE-4EB6-985C-E57133CDE1CB}" destId="{0A4F015D-E1FE-471D-9F21-0DF3FDD90B85}" srcOrd="3" destOrd="0" parTransId="{2EA8E4B2-1DC3-4FEF-9DF3-F7ED8AEE4684}" sibTransId="{CBF4212D-450F-4A89-9B48-426914C1B0C2}"/>
    <dgm:cxn modelId="{63C6ABB9-9EC4-43A0-9B27-D5752C2F42FD}" srcId="{632E8FE1-3CFE-4EB6-985C-E57133CDE1CB}" destId="{C5F6CD7C-BF1E-465F-BEE8-6FC5BCF4B75D}" srcOrd="4" destOrd="0" parTransId="{685F69FD-3E36-404B-947B-6A244C4314FB}" sibTransId="{41869025-3D38-4211-8658-C795F869A99D}"/>
    <dgm:cxn modelId="{5B2E21BD-7428-9B4D-8DE8-F158D1C7501E}" type="presOf" srcId="{EA46D1B8-CC98-4EFA-8F12-AC05261ACCD2}" destId="{5730ED98-2798-4913-9C81-083F02DEC4C2}" srcOrd="0" destOrd="3" presId="urn:microsoft.com/office/officeart/2005/8/layout/hList1"/>
    <dgm:cxn modelId="{BA412CC0-4050-4451-8AEF-76935DA8E2E4}" srcId="{632E8FE1-3CFE-4EB6-985C-E57133CDE1CB}" destId="{B9827BE0-0A4D-49F3-BC3D-AB2B37AAF182}" srcOrd="0" destOrd="0" parTransId="{293A29A5-2F90-4E93-9CE1-C5C38C80ECFD}" sibTransId="{92E6516E-C1CC-48FF-BF1A-715D659FD8BB}"/>
    <dgm:cxn modelId="{3D3543DF-A160-594B-8163-7FE0CE1082C4}" type="presOf" srcId="{DB207274-6EE1-4F57-BF64-04DD1F45E443}" destId="{CC59624C-4452-45D5-AADE-3460068473AC}" srcOrd="0" destOrd="0" presId="urn:microsoft.com/office/officeart/2005/8/layout/hList1"/>
    <dgm:cxn modelId="{520B30EA-28B4-47B8-A424-B37855404163}" srcId="{DB207274-6EE1-4F57-BF64-04DD1F45E443}" destId="{632E8FE1-3CFE-4EB6-985C-E57133CDE1CB}" srcOrd="0" destOrd="0" parTransId="{866A8DBE-1195-48C0-A2E4-E11BA091732F}" sibTransId="{88EB809C-0BA9-43B9-8B8D-B15D2B28F27A}"/>
    <dgm:cxn modelId="{D643326E-2C93-6C44-9A8E-216F0C69AB94}" type="presParOf" srcId="{CC59624C-4452-45D5-AADE-3460068473AC}" destId="{7DF350CD-650D-499B-AB9C-6DDE040CB0EF}" srcOrd="0" destOrd="0" presId="urn:microsoft.com/office/officeart/2005/8/layout/hList1"/>
    <dgm:cxn modelId="{5840F413-2135-7844-A6A2-C36C12DE87B6}" type="presParOf" srcId="{7DF350CD-650D-499B-AB9C-6DDE040CB0EF}" destId="{C0DA74EF-1065-4897-A876-272AB7BA0B4B}" srcOrd="0" destOrd="0" presId="urn:microsoft.com/office/officeart/2005/8/layout/hList1"/>
    <dgm:cxn modelId="{0FA86D9E-CF85-774A-8A1C-31EFB64DA53B}" type="presParOf" srcId="{7DF350CD-650D-499B-AB9C-6DDE040CB0EF}" destId="{5730ED98-2798-4913-9C81-083F02DEC4C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B207274-6EE1-4F57-BF64-04DD1F45E44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32E8FE1-3CFE-4EB6-985C-E57133CDE1CB}">
      <dgm:prSet custT="1"/>
      <dgm:spPr/>
      <dgm:t>
        <a:bodyPr/>
        <a:lstStyle/>
        <a:p>
          <a:pPr rtl="0"/>
          <a:r>
            <a:rPr lang="en-US" sz="2000" dirty="0"/>
            <a:t>Graph Modeling Dilemmas:</a:t>
          </a:r>
        </a:p>
      </dgm:t>
    </dgm:pt>
    <dgm:pt modelId="{866A8DBE-1195-48C0-A2E4-E11BA091732F}" type="parTrans" cxnId="{520B30EA-28B4-47B8-A424-B37855404163}">
      <dgm:prSet/>
      <dgm:spPr/>
      <dgm:t>
        <a:bodyPr/>
        <a:lstStyle/>
        <a:p>
          <a:endParaRPr lang="en-US" sz="1100"/>
        </a:p>
      </dgm:t>
    </dgm:pt>
    <dgm:pt modelId="{88EB809C-0BA9-43B9-8B8D-B15D2B28F27A}" type="sibTrans" cxnId="{520B30EA-28B4-47B8-A424-B37855404163}">
      <dgm:prSet/>
      <dgm:spPr/>
      <dgm:t>
        <a:bodyPr/>
        <a:lstStyle/>
        <a:p>
          <a:endParaRPr lang="en-US" sz="1100"/>
        </a:p>
      </dgm:t>
    </dgm:pt>
    <dgm:pt modelId="{B9827BE0-0A4D-49F3-BC3D-AB2B37AAF182}">
      <dgm:prSet custT="1"/>
      <dgm:spPr/>
      <dgm:t>
        <a:bodyPr/>
        <a:lstStyle/>
        <a:p>
          <a:pPr rtl="0"/>
          <a:r>
            <a:rPr lang="en-US" sz="2000" dirty="0"/>
            <a:t>Q: Should I create a Relationship or a Property?</a:t>
          </a:r>
        </a:p>
      </dgm:t>
    </dgm:pt>
    <dgm:pt modelId="{293A29A5-2F90-4E93-9CE1-C5C38C80ECFD}" type="parTrans" cxnId="{BA412CC0-4050-4451-8AEF-76935DA8E2E4}">
      <dgm:prSet/>
      <dgm:spPr/>
      <dgm:t>
        <a:bodyPr/>
        <a:lstStyle/>
        <a:p>
          <a:endParaRPr lang="en-US" sz="1100"/>
        </a:p>
      </dgm:t>
    </dgm:pt>
    <dgm:pt modelId="{92E6516E-C1CC-48FF-BF1A-715D659FD8BB}" type="sibTrans" cxnId="{BA412CC0-4050-4451-8AEF-76935DA8E2E4}">
      <dgm:prSet/>
      <dgm:spPr/>
      <dgm:t>
        <a:bodyPr/>
        <a:lstStyle/>
        <a:p>
          <a:endParaRPr lang="en-US" sz="1100"/>
        </a:p>
      </dgm:t>
    </dgm:pt>
    <dgm:pt modelId="{3841ED1B-5F76-4573-8142-3A10978C129E}">
      <dgm:prSet custT="1"/>
      <dgm:spPr/>
      <dgm:t>
        <a:bodyPr/>
        <a:lstStyle/>
        <a:p>
          <a:pPr rtl="0"/>
          <a:r>
            <a:rPr lang="en-US" sz="2000" dirty="0"/>
            <a:t>Q: Should every node with the same key/value (property) be connected?</a:t>
          </a:r>
        </a:p>
      </dgm:t>
    </dgm:pt>
    <dgm:pt modelId="{B7549695-ACD9-4FD1-96BD-4112C99A3CB7}" type="parTrans" cxnId="{38D59F33-8946-4235-84B8-5C4754437438}">
      <dgm:prSet/>
      <dgm:spPr/>
      <dgm:t>
        <a:bodyPr/>
        <a:lstStyle/>
        <a:p>
          <a:endParaRPr lang="en-US" sz="1100"/>
        </a:p>
      </dgm:t>
    </dgm:pt>
    <dgm:pt modelId="{15C2A4A9-5E58-44CF-9819-B782960F96DD}" type="sibTrans" cxnId="{38D59F33-8946-4235-84B8-5C4754437438}">
      <dgm:prSet/>
      <dgm:spPr/>
      <dgm:t>
        <a:bodyPr/>
        <a:lstStyle/>
        <a:p>
          <a:endParaRPr lang="en-US" sz="1100"/>
        </a:p>
      </dgm:t>
    </dgm:pt>
    <dgm:pt modelId="{DEE3FD34-6605-422D-AF3E-2DE9D2C2FE65}">
      <dgm:prSet custT="1"/>
      <dgm:spPr/>
      <dgm:t>
        <a:bodyPr/>
        <a:lstStyle/>
        <a:p>
          <a:pPr rtl="0"/>
          <a:r>
            <a:rPr lang="en-US" sz="2000" dirty="0"/>
            <a:t>A: It depends.</a:t>
          </a:r>
        </a:p>
      </dgm:t>
    </dgm:pt>
    <dgm:pt modelId="{10D75C6A-29D9-4CBE-8F1C-F3F3FFEDC7ED}" type="parTrans" cxnId="{4B18AA3B-6D26-49B7-A6E2-8CCFB7BD26FC}">
      <dgm:prSet/>
      <dgm:spPr/>
      <dgm:t>
        <a:bodyPr/>
        <a:lstStyle/>
        <a:p>
          <a:endParaRPr lang="en-US" sz="1100"/>
        </a:p>
      </dgm:t>
    </dgm:pt>
    <dgm:pt modelId="{BB6F2521-0D6D-4E50-9B6D-5C1AC370F657}" type="sibTrans" cxnId="{4B18AA3B-6D26-49B7-A6E2-8CCFB7BD26FC}">
      <dgm:prSet/>
      <dgm:spPr/>
      <dgm:t>
        <a:bodyPr/>
        <a:lstStyle/>
        <a:p>
          <a:endParaRPr lang="en-US" sz="1100"/>
        </a:p>
      </dgm:t>
    </dgm:pt>
    <dgm:pt modelId="{CC59624C-4452-45D5-AADE-3460068473AC}" type="pres">
      <dgm:prSet presAssocID="{DB207274-6EE1-4F57-BF64-04DD1F45E443}" presName="Name0" presStyleCnt="0">
        <dgm:presLayoutVars>
          <dgm:dir/>
          <dgm:animLvl val="lvl"/>
          <dgm:resizeHandles val="exact"/>
        </dgm:presLayoutVars>
      </dgm:prSet>
      <dgm:spPr/>
    </dgm:pt>
    <dgm:pt modelId="{7DF350CD-650D-499B-AB9C-6DDE040CB0EF}" type="pres">
      <dgm:prSet presAssocID="{632E8FE1-3CFE-4EB6-985C-E57133CDE1CB}" presName="composite" presStyleCnt="0"/>
      <dgm:spPr/>
    </dgm:pt>
    <dgm:pt modelId="{C0DA74EF-1065-4897-A876-272AB7BA0B4B}" type="pres">
      <dgm:prSet presAssocID="{632E8FE1-3CFE-4EB6-985C-E57133CDE1CB}" presName="parTx" presStyleLbl="alignNode1" presStyleIdx="0" presStyleCnt="1">
        <dgm:presLayoutVars>
          <dgm:chMax val="0"/>
          <dgm:chPref val="0"/>
          <dgm:bulletEnabled val="1"/>
        </dgm:presLayoutVars>
      </dgm:prSet>
      <dgm:spPr/>
    </dgm:pt>
    <dgm:pt modelId="{5730ED98-2798-4913-9C81-083F02DEC4C2}" type="pres">
      <dgm:prSet presAssocID="{632E8FE1-3CFE-4EB6-985C-E57133CDE1CB}" presName="desTx" presStyleLbl="alignAccFollowNode1" presStyleIdx="0" presStyleCnt="1">
        <dgm:presLayoutVars>
          <dgm:bulletEnabled val="1"/>
        </dgm:presLayoutVars>
      </dgm:prSet>
      <dgm:spPr/>
    </dgm:pt>
  </dgm:ptLst>
  <dgm:cxnLst>
    <dgm:cxn modelId="{B5CB7D08-AC94-9244-9C6E-4B1F40126C8A}" type="presOf" srcId="{DEE3FD34-6605-422D-AF3E-2DE9D2C2FE65}" destId="{5730ED98-2798-4913-9C81-083F02DEC4C2}" srcOrd="0" destOrd="2" presId="urn:microsoft.com/office/officeart/2005/8/layout/hList1"/>
    <dgm:cxn modelId="{30B4FF1A-B03C-1C48-B586-6BAAB5B7E1DD}" type="presOf" srcId="{632E8FE1-3CFE-4EB6-985C-E57133CDE1CB}" destId="{C0DA74EF-1065-4897-A876-272AB7BA0B4B}" srcOrd="0" destOrd="0" presId="urn:microsoft.com/office/officeart/2005/8/layout/hList1"/>
    <dgm:cxn modelId="{38D59F33-8946-4235-84B8-5C4754437438}" srcId="{632E8FE1-3CFE-4EB6-985C-E57133CDE1CB}" destId="{3841ED1B-5F76-4573-8142-3A10978C129E}" srcOrd="1" destOrd="0" parTransId="{B7549695-ACD9-4FD1-96BD-4112C99A3CB7}" sibTransId="{15C2A4A9-5E58-44CF-9819-B782960F96DD}"/>
    <dgm:cxn modelId="{4B18AA3B-6D26-49B7-A6E2-8CCFB7BD26FC}" srcId="{632E8FE1-3CFE-4EB6-985C-E57133CDE1CB}" destId="{DEE3FD34-6605-422D-AF3E-2DE9D2C2FE65}" srcOrd="2" destOrd="0" parTransId="{10D75C6A-29D9-4CBE-8F1C-F3F3FFEDC7ED}" sibTransId="{BB6F2521-0D6D-4E50-9B6D-5C1AC370F657}"/>
    <dgm:cxn modelId="{58923256-2137-614A-BE31-FDEC68249D97}" type="presOf" srcId="{B9827BE0-0A4D-49F3-BC3D-AB2B37AAF182}" destId="{5730ED98-2798-4913-9C81-083F02DEC4C2}" srcOrd="0" destOrd="0" presId="urn:microsoft.com/office/officeart/2005/8/layout/hList1"/>
    <dgm:cxn modelId="{BA412CC0-4050-4451-8AEF-76935DA8E2E4}" srcId="{632E8FE1-3CFE-4EB6-985C-E57133CDE1CB}" destId="{B9827BE0-0A4D-49F3-BC3D-AB2B37AAF182}" srcOrd="0" destOrd="0" parTransId="{293A29A5-2F90-4E93-9CE1-C5C38C80ECFD}" sibTransId="{92E6516E-C1CC-48FF-BF1A-715D659FD8BB}"/>
    <dgm:cxn modelId="{6639A2D6-DA4F-8643-A13F-0014F216BD56}" type="presOf" srcId="{3841ED1B-5F76-4573-8142-3A10978C129E}" destId="{5730ED98-2798-4913-9C81-083F02DEC4C2}" srcOrd="0" destOrd="1" presId="urn:microsoft.com/office/officeart/2005/8/layout/hList1"/>
    <dgm:cxn modelId="{520B30EA-28B4-47B8-A424-B37855404163}" srcId="{DB207274-6EE1-4F57-BF64-04DD1F45E443}" destId="{632E8FE1-3CFE-4EB6-985C-E57133CDE1CB}" srcOrd="0" destOrd="0" parTransId="{866A8DBE-1195-48C0-A2E4-E11BA091732F}" sibTransId="{88EB809C-0BA9-43B9-8B8D-B15D2B28F27A}"/>
    <dgm:cxn modelId="{72CEC8F1-8F60-6749-A5A9-3689A6D4E6E3}" type="presOf" srcId="{DB207274-6EE1-4F57-BF64-04DD1F45E443}" destId="{CC59624C-4452-45D5-AADE-3460068473AC}" srcOrd="0" destOrd="0" presId="urn:microsoft.com/office/officeart/2005/8/layout/hList1"/>
    <dgm:cxn modelId="{9C9E857A-9593-DB48-86EB-42A3854BBFAF}" type="presParOf" srcId="{CC59624C-4452-45D5-AADE-3460068473AC}" destId="{7DF350CD-650D-499B-AB9C-6DDE040CB0EF}" srcOrd="0" destOrd="0" presId="urn:microsoft.com/office/officeart/2005/8/layout/hList1"/>
    <dgm:cxn modelId="{1721AF6C-570F-FA40-A8C7-1327A88E7F20}" type="presParOf" srcId="{7DF350CD-650D-499B-AB9C-6DDE040CB0EF}" destId="{C0DA74EF-1065-4897-A876-272AB7BA0B4B}" srcOrd="0" destOrd="0" presId="urn:microsoft.com/office/officeart/2005/8/layout/hList1"/>
    <dgm:cxn modelId="{A959AC86-DA0C-414F-8339-4DF0E6DEB880}" type="presParOf" srcId="{7DF350CD-650D-499B-AB9C-6DDE040CB0EF}" destId="{5730ED98-2798-4913-9C81-083F02DEC4C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3F7BCD3-9441-4719-984A-E958D27E9AC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CD78F32-D18B-428B-A2D8-1DA5F0B02AB6}">
      <dgm:prSet custT="1"/>
      <dgm:spPr/>
      <dgm:t>
        <a:bodyPr/>
        <a:lstStyle/>
        <a:p>
          <a:pPr rtl="0"/>
          <a:r>
            <a:rPr lang="en-US" sz="3600"/>
            <a:t>Common Use Cases</a:t>
          </a:r>
        </a:p>
      </dgm:t>
    </dgm:pt>
    <dgm:pt modelId="{8A5B08F7-AE17-4958-AEEC-4958523C623C}" type="parTrans" cxnId="{DF183C85-460D-4636-8B6F-734D289E7642}">
      <dgm:prSet/>
      <dgm:spPr/>
      <dgm:t>
        <a:bodyPr/>
        <a:lstStyle/>
        <a:p>
          <a:endParaRPr lang="en-US" sz="1200"/>
        </a:p>
      </dgm:t>
    </dgm:pt>
    <dgm:pt modelId="{C1676E52-5E4F-418D-8718-1EB6770618B9}" type="sibTrans" cxnId="{DF183C85-460D-4636-8B6F-734D289E7642}">
      <dgm:prSet/>
      <dgm:spPr/>
      <dgm:t>
        <a:bodyPr/>
        <a:lstStyle/>
        <a:p>
          <a:endParaRPr lang="en-US" sz="1200"/>
        </a:p>
      </dgm:t>
    </dgm:pt>
    <dgm:pt modelId="{81BE9A83-ABC3-4899-AA57-8A95E6F65407}">
      <dgm:prSet custT="1"/>
      <dgm:spPr/>
      <dgm:t>
        <a:bodyPr/>
        <a:lstStyle/>
        <a:p>
          <a:pPr rtl="0"/>
          <a:r>
            <a:rPr lang="en-US" sz="1600" dirty="0"/>
            <a:t>Social</a:t>
          </a:r>
        </a:p>
      </dgm:t>
    </dgm:pt>
    <dgm:pt modelId="{1D3F53EB-A643-4493-9DA0-BBF9F0258002}" type="parTrans" cxnId="{771D208A-018C-4B41-963F-1216E3E3B536}">
      <dgm:prSet/>
      <dgm:spPr/>
      <dgm:t>
        <a:bodyPr/>
        <a:lstStyle/>
        <a:p>
          <a:endParaRPr lang="en-US" sz="1200"/>
        </a:p>
      </dgm:t>
    </dgm:pt>
    <dgm:pt modelId="{0ADA905B-B1F0-45DF-BA30-72FB8F10598B}" type="sibTrans" cxnId="{771D208A-018C-4B41-963F-1216E3E3B536}">
      <dgm:prSet/>
      <dgm:spPr/>
      <dgm:t>
        <a:bodyPr/>
        <a:lstStyle/>
        <a:p>
          <a:endParaRPr lang="en-US" sz="1200"/>
        </a:p>
      </dgm:t>
    </dgm:pt>
    <dgm:pt modelId="{C0B702F0-1649-48C7-88D0-1A6862D5C34C}">
      <dgm:prSet custT="1"/>
      <dgm:spPr/>
      <dgm:t>
        <a:bodyPr/>
        <a:lstStyle/>
        <a:p>
          <a:pPr rtl="0"/>
          <a:r>
            <a:rPr lang="en-US" sz="1600" dirty="0"/>
            <a:t>Recommendations</a:t>
          </a:r>
        </a:p>
      </dgm:t>
    </dgm:pt>
    <dgm:pt modelId="{9A7F8A4D-2E00-416F-BC80-0502BFD7DD81}" type="parTrans" cxnId="{C9625A6E-4BB8-4FCA-B929-743D9F506EF2}">
      <dgm:prSet/>
      <dgm:spPr/>
      <dgm:t>
        <a:bodyPr/>
        <a:lstStyle/>
        <a:p>
          <a:endParaRPr lang="en-US" sz="1200"/>
        </a:p>
      </dgm:t>
    </dgm:pt>
    <dgm:pt modelId="{7A40440B-1260-4E5A-AAE6-44F1BEF378CE}" type="sibTrans" cxnId="{C9625A6E-4BB8-4FCA-B929-743D9F506EF2}">
      <dgm:prSet/>
      <dgm:spPr/>
      <dgm:t>
        <a:bodyPr/>
        <a:lstStyle/>
        <a:p>
          <a:endParaRPr lang="en-US" sz="1200"/>
        </a:p>
      </dgm:t>
    </dgm:pt>
    <dgm:pt modelId="{AC9AEE81-304E-4A6D-9553-BBA6FE2BD02D}">
      <dgm:prSet custT="1"/>
      <dgm:spPr/>
      <dgm:t>
        <a:bodyPr/>
        <a:lstStyle/>
        <a:p>
          <a:pPr rtl="0"/>
          <a:r>
            <a:rPr lang="en-US" sz="1600"/>
            <a:t>Geo</a:t>
          </a:r>
        </a:p>
      </dgm:t>
    </dgm:pt>
    <dgm:pt modelId="{AF123B24-3512-4D62-B1BF-BEF12A3117B8}" type="parTrans" cxnId="{A8C236BC-A092-4D54-956D-A98407E171EC}">
      <dgm:prSet/>
      <dgm:spPr/>
      <dgm:t>
        <a:bodyPr/>
        <a:lstStyle/>
        <a:p>
          <a:endParaRPr lang="en-US" sz="1200"/>
        </a:p>
      </dgm:t>
    </dgm:pt>
    <dgm:pt modelId="{D3674CEF-4A11-4CDB-B8B6-14668F593624}" type="sibTrans" cxnId="{A8C236BC-A092-4D54-956D-A98407E171EC}">
      <dgm:prSet/>
      <dgm:spPr/>
      <dgm:t>
        <a:bodyPr/>
        <a:lstStyle/>
        <a:p>
          <a:endParaRPr lang="en-US" sz="1200"/>
        </a:p>
      </dgm:t>
    </dgm:pt>
    <dgm:pt modelId="{FCA9D551-F63F-45EB-A5B0-0C0AE1228ACD}">
      <dgm:prSet custT="1"/>
      <dgm:spPr/>
      <dgm:t>
        <a:bodyPr/>
        <a:lstStyle/>
        <a:p>
          <a:pPr rtl="0"/>
          <a:r>
            <a:rPr lang="en-US" sz="1600"/>
            <a:t>Master Data Management</a:t>
          </a:r>
        </a:p>
      </dgm:t>
    </dgm:pt>
    <dgm:pt modelId="{24C1ADC4-99B1-45F9-9BE6-B012109CDE5E}" type="parTrans" cxnId="{F1C2A996-CB6A-4BC6-AA4E-1EFA45B3755A}">
      <dgm:prSet/>
      <dgm:spPr/>
      <dgm:t>
        <a:bodyPr/>
        <a:lstStyle/>
        <a:p>
          <a:endParaRPr lang="en-US" sz="1200"/>
        </a:p>
      </dgm:t>
    </dgm:pt>
    <dgm:pt modelId="{D0AA98D0-CFDD-4A56-A7FE-45443C12160E}" type="sibTrans" cxnId="{F1C2A996-CB6A-4BC6-AA4E-1EFA45B3755A}">
      <dgm:prSet/>
      <dgm:spPr/>
      <dgm:t>
        <a:bodyPr/>
        <a:lstStyle/>
        <a:p>
          <a:endParaRPr lang="en-US" sz="1200"/>
        </a:p>
      </dgm:t>
    </dgm:pt>
    <dgm:pt modelId="{2C0B6FCE-701C-4418-95D5-C295F38BB75F}">
      <dgm:prSet custT="1"/>
      <dgm:spPr/>
      <dgm:t>
        <a:bodyPr/>
        <a:lstStyle/>
        <a:p>
          <a:pPr rtl="0"/>
          <a:r>
            <a:rPr lang="en-US" sz="1600"/>
            <a:t>Network &amp; Data Center Mgmt</a:t>
          </a:r>
        </a:p>
      </dgm:t>
    </dgm:pt>
    <dgm:pt modelId="{4BDEC115-43D5-47B1-B975-2A5018236F7D}" type="parTrans" cxnId="{CB7BBE3F-997C-428A-BC05-BA384712AB12}">
      <dgm:prSet/>
      <dgm:spPr/>
      <dgm:t>
        <a:bodyPr/>
        <a:lstStyle/>
        <a:p>
          <a:endParaRPr lang="en-US" sz="1200"/>
        </a:p>
      </dgm:t>
    </dgm:pt>
    <dgm:pt modelId="{58982AC7-5E9C-4326-91EF-4C24DF0D0AC6}" type="sibTrans" cxnId="{CB7BBE3F-997C-428A-BC05-BA384712AB12}">
      <dgm:prSet/>
      <dgm:spPr/>
      <dgm:t>
        <a:bodyPr/>
        <a:lstStyle/>
        <a:p>
          <a:endParaRPr lang="en-US" sz="1200"/>
        </a:p>
      </dgm:t>
    </dgm:pt>
    <dgm:pt modelId="{78A412A8-6CFB-4BF1-9FEF-C4D57FF65D5C}">
      <dgm:prSet custT="1"/>
      <dgm:spPr/>
      <dgm:t>
        <a:bodyPr/>
        <a:lstStyle/>
        <a:p>
          <a:pPr rtl="0"/>
          <a:r>
            <a:rPr lang="en-US" sz="1600"/>
            <a:t>Authorization and Access Control</a:t>
          </a:r>
        </a:p>
      </dgm:t>
    </dgm:pt>
    <dgm:pt modelId="{B69406EE-52BE-45EC-8085-EEE05D721468}" type="parTrans" cxnId="{90F1688B-D8DE-47BA-941C-2AFF3CE88261}">
      <dgm:prSet/>
      <dgm:spPr/>
      <dgm:t>
        <a:bodyPr/>
        <a:lstStyle/>
        <a:p>
          <a:endParaRPr lang="en-US" sz="1200"/>
        </a:p>
      </dgm:t>
    </dgm:pt>
    <dgm:pt modelId="{94A4785B-F023-45D6-BAC6-79C4357CA068}" type="sibTrans" cxnId="{90F1688B-D8DE-47BA-941C-2AFF3CE88261}">
      <dgm:prSet/>
      <dgm:spPr/>
      <dgm:t>
        <a:bodyPr/>
        <a:lstStyle/>
        <a:p>
          <a:endParaRPr lang="en-US" sz="1200"/>
        </a:p>
      </dgm:t>
    </dgm:pt>
    <dgm:pt modelId="{1446E911-12FA-45C3-AA25-2AD4119908DB}" type="pres">
      <dgm:prSet presAssocID="{83F7BCD3-9441-4719-984A-E958D27E9AC2}" presName="Name0" presStyleCnt="0">
        <dgm:presLayoutVars>
          <dgm:dir/>
          <dgm:animLvl val="lvl"/>
          <dgm:resizeHandles val="exact"/>
        </dgm:presLayoutVars>
      </dgm:prSet>
      <dgm:spPr/>
    </dgm:pt>
    <dgm:pt modelId="{3C67B92A-8E31-483E-9BA5-E60056942FBD}" type="pres">
      <dgm:prSet presAssocID="{BCD78F32-D18B-428B-A2D8-1DA5F0B02AB6}" presName="linNode" presStyleCnt="0"/>
      <dgm:spPr/>
    </dgm:pt>
    <dgm:pt modelId="{728B8EF7-3A03-4450-A8B8-EB6CE987711D}" type="pres">
      <dgm:prSet presAssocID="{BCD78F32-D18B-428B-A2D8-1DA5F0B02AB6}" presName="parentText" presStyleLbl="node1" presStyleIdx="0" presStyleCnt="1">
        <dgm:presLayoutVars>
          <dgm:chMax val="1"/>
          <dgm:bulletEnabled val="1"/>
        </dgm:presLayoutVars>
      </dgm:prSet>
      <dgm:spPr/>
    </dgm:pt>
    <dgm:pt modelId="{9393E1C0-E467-43B3-B27D-286C0B16C80B}" type="pres">
      <dgm:prSet presAssocID="{BCD78F32-D18B-428B-A2D8-1DA5F0B02AB6}" presName="descendantText" presStyleLbl="alignAccFollowNode1" presStyleIdx="0" presStyleCnt="1" custScaleY="119779">
        <dgm:presLayoutVars>
          <dgm:bulletEnabled val="1"/>
        </dgm:presLayoutVars>
      </dgm:prSet>
      <dgm:spPr/>
    </dgm:pt>
  </dgm:ptLst>
  <dgm:cxnLst>
    <dgm:cxn modelId="{F8AE5506-5F21-D342-8320-FAD4A9436DE7}" type="presOf" srcId="{C0B702F0-1649-48C7-88D0-1A6862D5C34C}" destId="{9393E1C0-E467-43B3-B27D-286C0B16C80B}" srcOrd="0" destOrd="1" presId="urn:microsoft.com/office/officeart/2005/8/layout/vList5"/>
    <dgm:cxn modelId="{DC482E19-ED15-EA4F-A7B6-634260C0CB3A}" type="presOf" srcId="{81BE9A83-ABC3-4899-AA57-8A95E6F65407}" destId="{9393E1C0-E467-43B3-B27D-286C0B16C80B}" srcOrd="0" destOrd="0" presId="urn:microsoft.com/office/officeart/2005/8/layout/vList5"/>
    <dgm:cxn modelId="{CB7BBE3F-997C-428A-BC05-BA384712AB12}" srcId="{BCD78F32-D18B-428B-A2D8-1DA5F0B02AB6}" destId="{2C0B6FCE-701C-4418-95D5-C295F38BB75F}" srcOrd="4" destOrd="0" parTransId="{4BDEC115-43D5-47B1-B975-2A5018236F7D}" sibTransId="{58982AC7-5E9C-4326-91EF-4C24DF0D0AC6}"/>
    <dgm:cxn modelId="{803C0B56-9588-7640-8609-B491F263832E}" type="presOf" srcId="{2C0B6FCE-701C-4418-95D5-C295F38BB75F}" destId="{9393E1C0-E467-43B3-B27D-286C0B16C80B}" srcOrd="0" destOrd="4" presId="urn:microsoft.com/office/officeart/2005/8/layout/vList5"/>
    <dgm:cxn modelId="{C9625A6E-4BB8-4FCA-B929-743D9F506EF2}" srcId="{BCD78F32-D18B-428B-A2D8-1DA5F0B02AB6}" destId="{C0B702F0-1649-48C7-88D0-1A6862D5C34C}" srcOrd="1" destOrd="0" parTransId="{9A7F8A4D-2E00-416F-BC80-0502BFD7DD81}" sibTransId="{7A40440B-1260-4E5A-AAE6-44F1BEF378CE}"/>
    <dgm:cxn modelId="{58B12480-E94B-7B4D-8CB1-D03334013F8A}" type="presOf" srcId="{AC9AEE81-304E-4A6D-9553-BBA6FE2BD02D}" destId="{9393E1C0-E467-43B3-B27D-286C0B16C80B}" srcOrd="0" destOrd="2" presId="urn:microsoft.com/office/officeart/2005/8/layout/vList5"/>
    <dgm:cxn modelId="{DF183C85-460D-4636-8B6F-734D289E7642}" srcId="{83F7BCD3-9441-4719-984A-E958D27E9AC2}" destId="{BCD78F32-D18B-428B-A2D8-1DA5F0B02AB6}" srcOrd="0" destOrd="0" parTransId="{8A5B08F7-AE17-4958-AEEC-4958523C623C}" sibTransId="{C1676E52-5E4F-418D-8718-1EB6770618B9}"/>
    <dgm:cxn modelId="{771D208A-018C-4B41-963F-1216E3E3B536}" srcId="{BCD78F32-D18B-428B-A2D8-1DA5F0B02AB6}" destId="{81BE9A83-ABC3-4899-AA57-8A95E6F65407}" srcOrd="0" destOrd="0" parTransId="{1D3F53EB-A643-4493-9DA0-BBF9F0258002}" sibTransId="{0ADA905B-B1F0-45DF-BA30-72FB8F10598B}"/>
    <dgm:cxn modelId="{90F1688B-D8DE-47BA-941C-2AFF3CE88261}" srcId="{BCD78F32-D18B-428B-A2D8-1DA5F0B02AB6}" destId="{78A412A8-6CFB-4BF1-9FEF-C4D57FF65D5C}" srcOrd="5" destOrd="0" parTransId="{B69406EE-52BE-45EC-8085-EEE05D721468}" sibTransId="{94A4785B-F023-45D6-BAC6-79C4357CA068}"/>
    <dgm:cxn modelId="{F1C2A996-CB6A-4BC6-AA4E-1EFA45B3755A}" srcId="{BCD78F32-D18B-428B-A2D8-1DA5F0B02AB6}" destId="{FCA9D551-F63F-45EB-A5B0-0C0AE1228ACD}" srcOrd="3" destOrd="0" parTransId="{24C1ADC4-99B1-45F9-9BE6-B012109CDE5E}" sibTransId="{D0AA98D0-CFDD-4A56-A7FE-45443C12160E}"/>
    <dgm:cxn modelId="{6A5C1E9A-2F13-5E4F-81E2-B40F0BBF815A}" type="presOf" srcId="{BCD78F32-D18B-428B-A2D8-1DA5F0B02AB6}" destId="{728B8EF7-3A03-4450-A8B8-EB6CE987711D}" srcOrd="0" destOrd="0" presId="urn:microsoft.com/office/officeart/2005/8/layout/vList5"/>
    <dgm:cxn modelId="{995D73AD-DCEE-A442-9D65-76FA42C47A27}" type="presOf" srcId="{78A412A8-6CFB-4BF1-9FEF-C4D57FF65D5C}" destId="{9393E1C0-E467-43B3-B27D-286C0B16C80B}" srcOrd="0" destOrd="5" presId="urn:microsoft.com/office/officeart/2005/8/layout/vList5"/>
    <dgm:cxn modelId="{6AF384AD-DC0A-E94F-9143-79F063ABDB65}" type="presOf" srcId="{83F7BCD3-9441-4719-984A-E958D27E9AC2}" destId="{1446E911-12FA-45C3-AA25-2AD4119908DB}" srcOrd="0" destOrd="0" presId="urn:microsoft.com/office/officeart/2005/8/layout/vList5"/>
    <dgm:cxn modelId="{A8C236BC-A092-4D54-956D-A98407E171EC}" srcId="{BCD78F32-D18B-428B-A2D8-1DA5F0B02AB6}" destId="{AC9AEE81-304E-4A6D-9553-BBA6FE2BD02D}" srcOrd="2" destOrd="0" parTransId="{AF123B24-3512-4D62-B1BF-BEF12A3117B8}" sibTransId="{D3674CEF-4A11-4CDB-B8B6-14668F593624}"/>
    <dgm:cxn modelId="{7C2226FF-AC47-8D46-942B-7EF50DB4E997}" type="presOf" srcId="{FCA9D551-F63F-45EB-A5B0-0C0AE1228ACD}" destId="{9393E1C0-E467-43B3-B27D-286C0B16C80B}" srcOrd="0" destOrd="3" presId="urn:microsoft.com/office/officeart/2005/8/layout/vList5"/>
    <dgm:cxn modelId="{829BCE09-92E2-544F-86A1-D4292FA958CF}" type="presParOf" srcId="{1446E911-12FA-45C3-AA25-2AD4119908DB}" destId="{3C67B92A-8E31-483E-9BA5-E60056942FBD}" srcOrd="0" destOrd="0" presId="urn:microsoft.com/office/officeart/2005/8/layout/vList5"/>
    <dgm:cxn modelId="{942AF4FD-605B-4C44-A26E-5819FBB1EEA2}" type="presParOf" srcId="{3C67B92A-8E31-483E-9BA5-E60056942FBD}" destId="{728B8EF7-3A03-4450-A8B8-EB6CE987711D}" srcOrd="0" destOrd="0" presId="urn:microsoft.com/office/officeart/2005/8/layout/vList5"/>
    <dgm:cxn modelId="{AA0E3E34-4FF4-C74D-9CAC-AABDAF86054C}" type="presParOf" srcId="{3C67B92A-8E31-483E-9BA5-E60056942FBD}" destId="{9393E1C0-E467-43B3-B27D-286C0B16C80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23CFE4-8C73-49CA-9D09-0A433485A5A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7C2DBBE-03B9-44FA-9624-AD2B42A034CB}">
      <dgm:prSet custT="1"/>
      <dgm:spPr/>
      <dgm:t>
        <a:bodyPr/>
        <a:lstStyle/>
        <a:p>
          <a:pPr rtl="0"/>
          <a:r>
            <a:rPr lang="en-US" sz="3200"/>
            <a:t>Nodes</a:t>
          </a:r>
        </a:p>
      </dgm:t>
    </dgm:pt>
    <dgm:pt modelId="{E6F1C614-210D-44C5-A4E4-E33AB9788899}" type="parTrans" cxnId="{F59DBF4E-9676-45B6-A7BF-761852B2C4DB}">
      <dgm:prSet/>
      <dgm:spPr/>
      <dgm:t>
        <a:bodyPr/>
        <a:lstStyle/>
        <a:p>
          <a:endParaRPr lang="en-US" sz="1200"/>
        </a:p>
      </dgm:t>
    </dgm:pt>
    <dgm:pt modelId="{4B4D7190-6E61-405C-8852-18A972E45A9B}" type="sibTrans" cxnId="{F59DBF4E-9676-45B6-A7BF-761852B2C4DB}">
      <dgm:prSet/>
      <dgm:spPr/>
      <dgm:t>
        <a:bodyPr/>
        <a:lstStyle/>
        <a:p>
          <a:endParaRPr lang="en-US" sz="1200"/>
        </a:p>
      </dgm:t>
    </dgm:pt>
    <dgm:pt modelId="{AD5F7FF1-1150-4E6E-9C52-A80EC05B8418}">
      <dgm:prSet custT="1"/>
      <dgm:spPr/>
      <dgm:t>
        <a:bodyPr/>
        <a:lstStyle/>
        <a:p>
          <a:pPr rtl="0"/>
          <a:r>
            <a:rPr lang="en-US" sz="2000" dirty="0"/>
            <a:t>Nodes represent entities</a:t>
          </a:r>
        </a:p>
      </dgm:t>
    </dgm:pt>
    <dgm:pt modelId="{3ECF3F9D-4C3D-4877-89FF-6EF948D4A6FC}" type="parTrans" cxnId="{3CA5B575-4A51-4C6E-877A-61F3CFEBC37E}">
      <dgm:prSet/>
      <dgm:spPr/>
      <dgm:t>
        <a:bodyPr/>
        <a:lstStyle/>
        <a:p>
          <a:endParaRPr lang="en-US" sz="1200"/>
        </a:p>
      </dgm:t>
    </dgm:pt>
    <dgm:pt modelId="{BA21DD6F-6B30-43AC-8074-F2DA839ED615}" type="sibTrans" cxnId="{3CA5B575-4A51-4C6E-877A-61F3CFEBC37E}">
      <dgm:prSet/>
      <dgm:spPr/>
      <dgm:t>
        <a:bodyPr/>
        <a:lstStyle/>
        <a:p>
          <a:endParaRPr lang="en-US" sz="1200"/>
        </a:p>
      </dgm:t>
    </dgm:pt>
    <dgm:pt modelId="{E0354AA2-673C-49B6-B079-7E7BBD9FB957}" type="pres">
      <dgm:prSet presAssocID="{C223CFE4-8C73-49CA-9D09-0A433485A5A8}" presName="Name0" presStyleCnt="0">
        <dgm:presLayoutVars>
          <dgm:dir/>
          <dgm:animLvl val="lvl"/>
          <dgm:resizeHandles val="exact"/>
        </dgm:presLayoutVars>
      </dgm:prSet>
      <dgm:spPr/>
    </dgm:pt>
    <dgm:pt modelId="{53036712-0B50-440C-B6C5-379EE7A8E98A}" type="pres">
      <dgm:prSet presAssocID="{57C2DBBE-03B9-44FA-9624-AD2B42A034CB}" presName="linNode" presStyleCnt="0"/>
      <dgm:spPr/>
    </dgm:pt>
    <dgm:pt modelId="{2DF36E5B-2A78-4986-9D98-F6CE72D9EAF9}" type="pres">
      <dgm:prSet presAssocID="{57C2DBBE-03B9-44FA-9624-AD2B42A034CB}" presName="parentText" presStyleLbl="node1" presStyleIdx="0" presStyleCnt="1">
        <dgm:presLayoutVars>
          <dgm:chMax val="1"/>
          <dgm:bulletEnabled val="1"/>
        </dgm:presLayoutVars>
      </dgm:prSet>
      <dgm:spPr/>
    </dgm:pt>
    <dgm:pt modelId="{A903360B-50C7-45C2-8484-30D6882BFD9F}" type="pres">
      <dgm:prSet presAssocID="{57C2DBBE-03B9-44FA-9624-AD2B42A034CB}" presName="descendantText" presStyleLbl="alignAccFollowNode1" presStyleIdx="0" presStyleCnt="1">
        <dgm:presLayoutVars>
          <dgm:bulletEnabled val="1"/>
        </dgm:presLayoutVars>
      </dgm:prSet>
      <dgm:spPr/>
    </dgm:pt>
  </dgm:ptLst>
  <dgm:cxnLst>
    <dgm:cxn modelId="{F59DBF4E-9676-45B6-A7BF-761852B2C4DB}" srcId="{C223CFE4-8C73-49CA-9D09-0A433485A5A8}" destId="{57C2DBBE-03B9-44FA-9624-AD2B42A034CB}" srcOrd="0" destOrd="0" parTransId="{E6F1C614-210D-44C5-A4E4-E33AB9788899}" sibTransId="{4B4D7190-6E61-405C-8852-18A972E45A9B}"/>
    <dgm:cxn modelId="{3CA5B575-4A51-4C6E-877A-61F3CFEBC37E}" srcId="{57C2DBBE-03B9-44FA-9624-AD2B42A034CB}" destId="{AD5F7FF1-1150-4E6E-9C52-A80EC05B8418}" srcOrd="0" destOrd="0" parTransId="{3ECF3F9D-4C3D-4877-89FF-6EF948D4A6FC}" sibTransId="{BA21DD6F-6B30-43AC-8074-F2DA839ED615}"/>
    <dgm:cxn modelId="{B8C1ADA7-4C7B-E94B-AB8C-0E5C5C81425D}" type="presOf" srcId="{57C2DBBE-03B9-44FA-9624-AD2B42A034CB}" destId="{2DF36E5B-2A78-4986-9D98-F6CE72D9EAF9}" srcOrd="0" destOrd="0" presId="urn:microsoft.com/office/officeart/2005/8/layout/vList5"/>
    <dgm:cxn modelId="{83F796BD-1914-9141-B8BE-9A8CD2933F04}" type="presOf" srcId="{AD5F7FF1-1150-4E6E-9C52-A80EC05B8418}" destId="{A903360B-50C7-45C2-8484-30D6882BFD9F}" srcOrd="0" destOrd="0" presId="urn:microsoft.com/office/officeart/2005/8/layout/vList5"/>
    <dgm:cxn modelId="{A532A0BF-1446-AE4F-AF36-C672F9E5B647}" type="presOf" srcId="{C223CFE4-8C73-49CA-9D09-0A433485A5A8}" destId="{E0354AA2-673C-49B6-B079-7E7BBD9FB957}" srcOrd="0" destOrd="0" presId="urn:microsoft.com/office/officeart/2005/8/layout/vList5"/>
    <dgm:cxn modelId="{D7081920-DB03-DA4E-AADB-9C6C05A66002}" type="presParOf" srcId="{E0354AA2-673C-49B6-B079-7E7BBD9FB957}" destId="{53036712-0B50-440C-B6C5-379EE7A8E98A}" srcOrd="0" destOrd="0" presId="urn:microsoft.com/office/officeart/2005/8/layout/vList5"/>
    <dgm:cxn modelId="{C46006EE-7CBE-E14A-A108-088524DFBC6D}" type="presParOf" srcId="{53036712-0B50-440C-B6C5-379EE7A8E98A}" destId="{2DF36E5B-2A78-4986-9D98-F6CE72D9EAF9}" srcOrd="0" destOrd="0" presId="urn:microsoft.com/office/officeart/2005/8/layout/vList5"/>
    <dgm:cxn modelId="{9460CF60-1509-9B4B-9CA7-6D6AA2B87F03}" type="presParOf" srcId="{53036712-0B50-440C-B6C5-379EE7A8E98A}" destId="{A903360B-50C7-45C2-8484-30D6882BFD9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B519EE6-84B9-417F-96AA-037B594EF10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75C62A0-4CD2-4A11-9476-782F39BF82F8}">
      <dgm:prSet custT="1"/>
      <dgm:spPr/>
      <dgm:t>
        <a:bodyPr/>
        <a:lstStyle/>
        <a:p>
          <a:pPr rtl="0"/>
          <a:r>
            <a:rPr lang="en-US" sz="2400" dirty="0"/>
            <a:t>Multiple Picks/Drops</a:t>
          </a:r>
        </a:p>
      </dgm:t>
    </dgm:pt>
    <dgm:pt modelId="{480A1F07-496D-449A-AE46-AF21CD9CE32A}" type="parTrans" cxnId="{029F689C-0A3B-4DEC-9D33-0387AE5EAAE2}">
      <dgm:prSet/>
      <dgm:spPr/>
      <dgm:t>
        <a:bodyPr/>
        <a:lstStyle/>
        <a:p>
          <a:endParaRPr lang="en-US" sz="1100"/>
        </a:p>
      </dgm:t>
    </dgm:pt>
    <dgm:pt modelId="{8E791E1D-024C-464A-ACC7-324D090C1479}" type="sibTrans" cxnId="{029F689C-0A3B-4DEC-9D33-0387AE5EAAE2}">
      <dgm:prSet/>
      <dgm:spPr/>
      <dgm:t>
        <a:bodyPr/>
        <a:lstStyle/>
        <a:p>
          <a:endParaRPr lang="en-US" sz="1100"/>
        </a:p>
      </dgm:t>
    </dgm:pt>
    <dgm:pt modelId="{E81C71B1-0CD3-48C5-9EF0-EFD43512E558}">
      <dgm:prSet custT="1"/>
      <dgm:spPr/>
      <dgm:t>
        <a:bodyPr/>
        <a:lstStyle/>
        <a:p>
          <a:pPr rtl="0"/>
          <a:r>
            <a:rPr lang="en-US" sz="1600" dirty="0"/>
            <a:t>Carriers need to optimize</a:t>
          </a:r>
        </a:p>
      </dgm:t>
    </dgm:pt>
    <dgm:pt modelId="{B8473EF2-F3A1-47EE-8740-20916092CF31}" type="parTrans" cxnId="{4EDE3767-EA56-49FD-8EB6-00A6C0BD244A}">
      <dgm:prSet/>
      <dgm:spPr/>
      <dgm:t>
        <a:bodyPr/>
        <a:lstStyle/>
        <a:p>
          <a:endParaRPr lang="en-US" sz="1100"/>
        </a:p>
      </dgm:t>
    </dgm:pt>
    <dgm:pt modelId="{67F634D3-5E31-464E-9877-CCA8DD1B1338}" type="sibTrans" cxnId="{4EDE3767-EA56-49FD-8EB6-00A6C0BD244A}">
      <dgm:prSet/>
      <dgm:spPr/>
      <dgm:t>
        <a:bodyPr/>
        <a:lstStyle/>
        <a:p>
          <a:endParaRPr lang="en-US" sz="1100"/>
        </a:p>
      </dgm:t>
    </dgm:pt>
    <dgm:pt modelId="{E6E40A84-379F-48A2-B370-356E0C56DB5A}">
      <dgm:prSet custT="1"/>
      <dgm:spPr/>
      <dgm:t>
        <a:bodyPr/>
        <a:lstStyle/>
        <a:p>
          <a:pPr rtl="0"/>
          <a:r>
            <a:rPr lang="en-US" sz="1600"/>
            <a:t>Make multiple pickups</a:t>
          </a:r>
        </a:p>
      </dgm:t>
    </dgm:pt>
    <dgm:pt modelId="{5BC4953A-BBC5-44A8-89D1-1F8755172AA5}" type="parTrans" cxnId="{EE3722FA-DBBB-43A9-B6FF-1A01B1FF17CB}">
      <dgm:prSet/>
      <dgm:spPr/>
      <dgm:t>
        <a:bodyPr/>
        <a:lstStyle/>
        <a:p>
          <a:endParaRPr lang="en-US" sz="1100"/>
        </a:p>
      </dgm:t>
    </dgm:pt>
    <dgm:pt modelId="{FDD2B112-039C-41C6-B0B8-5BF0FCD06085}" type="sibTrans" cxnId="{EE3722FA-DBBB-43A9-B6FF-1A01B1FF17CB}">
      <dgm:prSet/>
      <dgm:spPr/>
      <dgm:t>
        <a:bodyPr/>
        <a:lstStyle/>
        <a:p>
          <a:endParaRPr lang="en-US" sz="1100"/>
        </a:p>
      </dgm:t>
    </dgm:pt>
    <dgm:pt modelId="{60EAF86E-2915-485C-8F02-D2D67E4EFDB8}">
      <dgm:prSet custT="1"/>
      <dgm:spPr/>
      <dgm:t>
        <a:bodyPr/>
        <a:lstStyle/>
        <a:p>
          <a:pPr rtl="0"/>
          <a:r>
            <a:rPr lang="en-US" sz="1600"/>
            <a:t>Make multiple drop-offs</a:t>
          </a:r>
        </a:p>
      </dgm:t>
    </dgm:pt>
    <dgm:pt modelId="{81AE6A9E-FB43-4043-BD43-A1A9BCB2016B}" type="parTrans" cxnId="{1FB56FDF-C348-4C09-9BD0-F7353BB8EA1D}">
      <dgm:prSet/>
      <dgm:spPr/>
      <dgm:t>
        <a:bodyPr/>
        <a:lstStyle/>
        <a:p>
          <a:endParaRPr lang="en-US" sz="1100"/>
        </a:p>
      </dgm:t>
    </dgm:pt>
    <dgm:pt modelId="{020891BC-BCA3-4975-8C12-8B46B112F322}" type="sibTrans" cxnId="{1FB56FDF-C348-4C09-9BD0-F7353BB8EA1D}">
      <dgm:prSet/>
      <dgm:spPr/>
      <dgm:t>
        <a:bodyPr/>
        <a:lstStyle/>
        <a:p>
          <a:endParaRPr lang="en-US" sz="1100"/>
        </a:p>
      </dgm:t>
    </dgm:pt>
    <dgm:pt modelId="{FB9E5FAF-1C52-4A04-BA81-101824B6C63A}">
      <dgm:prSet custT="1"/>
      <dgm:spPr/>
      <dgm:t>
        <a:bodyPr/>
        <a:lstStyle/>
        <a:p>
          <a:pPr rtl="0"/>
          <a:r>
            <a:rPr lang="en-US" sz="2400"/>
            <a:t>Numerous Examples</a:t>
          </a:r>
        </a:p>
      </dgm:t>
    </dgm:pt>
    <dgm:pt modelId="{71264FCB-25C6-494F-9660-BA268311488D}" type="parTrans" cxnId="{A96F7911-911D-49B6-8236-9AF0EE152DD7}">
      <dgm:prSet/>
      <dgm:spPr/>
      <dgm:t>
        <a:bodyPr/>
        <a:lstStyle/>
        <a:p>
          <a:endParaRPr lang="en-US" sz="1100"/>
        </a:p>
      </dgm:t>
    </dgm:pt>
    <dgm:pt modelId="{E3DFACCD-F83F-4925-8CA5-956649DAD122}" type="sibTrans" cxnId="{A96F7911-911D-49B6-8236-9AF0EE152DD7}">
      <dgm:prSet/>
      <dgm:spPr/>
      <dgm:t>
        <a:bodyPr/>
        <a:lstStyle/>
        <a:p>
          <a:endParaRPr lang="en-US" sz="1100"/>
        </a:p>
      </dgm:t>
    </dgm:pt>
    <dgm:pt modelId="{46E5BFDB-5821-4BF6-9835-E33A20E1A69D}">
      <dgm:prSet custT="1"/>
      <dgm:spPr/>
      <dgm:t>
        <a:bodyPr/>
        <a:lstStyle/>
        <a:p>
          <a:pPr rtl="0"/>
          <a:r>
            <a:rPr lang="en-US" sz="1600" dirty="0"/>
            <a:t>Supply Chain Management</a:t>
          </a:r>
        </a:p>
      </dgm:t>
    </dgm:pt>
    <dgm:pt modelId="{0FB632F8-AD43-4C9E-8AA3-BA444CB69752}" type="parTrans" cxnId="{7A4B1663-809D-46ED-84DF-ECC204C33D8D}">
      <dgm:prSet/>
      <dgm:spPr/>
      <dgm:t>
        <a:bodyPr/>
        <a:lstStyle/>
        <a:p>
          <a:endParaRPr lang="en-US" sz="1100"/>
        </a:p>
      </dgm:t>
    </dgm:pt>
    <dgm:pt modelId="{1E253961-6EA5-426F-9C41-8EBFF1709A27}" type="sibTrans" cxnId="{7A4B1663-809D-46ED-84DF-ECC204C33D8D}">
      <dgm:prSet/>
      <dgm:spPr/>
      <dgm:t>
        <a:bodyPr/>
        <a:lstStyle/>
        <a:p>
          <a:endParaRPr lang="en-US" sz="1100"/>
        </a:p>
      </dgm:t>
    </dgm:pt>
    <dgm:pt modelId="{4C40379E-F20D-4B44-8015-965965D1F8D1}" type="pres">
      <dgm:prSet presAssocID="{EB519EE6-84B9-417F-96AA-037B594EF108}" presName="Name0" presStyleCnt="0">
        <dgm:presLayoutVars>
          <dgm:dir/>
          <dgm:animLvl val="lvl"/>
          <dgm:resizeHandles val="exact"/>
        </dgm:presLayoutVars>
      </dgm:prSet>
      <dgm:spPr/>
    </dgm:pt>
    <dgm:pt modelId="{D35D3BEA-D35E-4A0F-B71B-BEE9699BD029}" type="pres">
      <dgm:prSet presAssocID="{A75C62A0-4CD2-4A11-9476-782F39BF82F8}" presName="linNode" presStyleCnt="0"/>
      <dgm:spPr/>
    </dgm:pt>
    <dgm:pt modelId="{AF11EF94-C933-41F5-8057-595C95CB3F10}" type="pres">
      <dgm:prSet presAssocID="{A75C62A0-4CD2-4A11-9476-782F39BF82F8}" presName="parentText" presStyleLbl="node1" presStyleIdx="0" presStyleCnt="2">
        <dgm:presLayoutVars>
          <dgm:chMax val="1"/>
          <dgm:bulletEnabled val="1"/>
        </dgm:presLayoutVars>
      </dgm:prSet>
      <dgm:spPr/>
    </dgm:pt>
    <dgm:pt modelId="{DEC4C93D-2EB7-4C77-83EF-CB5264F70F8E}" type="pres">
      <dgm:prSet presAssocID="{A75C62A0-4CD2-4A11-9476-782F39BF82F8}" presName="descendantText" presStyleLbl="alignAccFollowNode1" presStyleIdx="0" presStyleCnt="2">
        <dgm:presLayoutVars>
          <dgm:bulletEnabled val="1"/>
        </dgm:presLayoutVars>
      </dgm:prSet>
      <dgm:spPr/>
    </dgm:pt>
    <dgm:pt modelId="{BB623A94-C1CB-4081-A2B3-A60FDF692F81}" type="pres">
      <dgm:prSet presAssocID="{8E791E1D-024C-464A-ACC7-324D090C1479}" presName="sp" presStyleCnt="0"/>
      <dgm:spPr/>
    </dgm:pt>
    <dgm:pt modelId="{47667736-37A6-4D0B-BC4A-91904DBD951C}" type="pres">
      <dgm:prSet presAssocID="{FB9E5FAF-1C52-4A04-BA81-101824B6C63A}" presName="linNode" presStyleCnt="0"/>
      <dgm:spPr/>
    </dgm:pt>
    <dgm:pt modelId="{B9B76EC4-8C12-4928-B89B-BAF1E47E25E6}" type="pres">
      <dgm:prSet presAssocID="{FB9E5FAF-1C52-4A04-BA81-101824B6C63A}" presName="parentText" presStyleLbl="node1" presStyleIdx="1" presStyleCnt="2">
        <dgm:presLayoutVars>
          <dgm:chMax val="1"/>
          <dgm:bulletEnabled val="1"/>
        </dgm:presLayoutVars>
      </dgm:prSet>
      <dgm:spPr/>
    </dgm:pt>
    <dgm:pt modelId="{4C9EEDC6-372D-4D9A-9B43-BD5FFB916216}" type="pres">
      <dgm:prSet presAssocID="{FB9E5FAF-1C52-4A04-BA81-101824B6C63A}" presName="descendantText" presStyleLbl="alignAccFollowNode1" presStyleIdx="1" presStyleCnt="2">
        <dgm:presLayoutVars>
          <dgm:bulletEnabled val="1"/>
        </dgm:presLayoutVars>
      </dgm:prSet>
      <dgm:spPr/>
    </dgm:pt>
  </dgm:ptLst>
  <dgm:cxnLst>
    <dgm:cxn modelId="{A96F7911-911D-49B6-8236-9AF0EE152DD7}" srcId="{EB519EE6-84B9-417F-96AA-037B594EF108}" destId="{FB9E5FAF-1C52-4A04-BA81-101824B6C63A}" srcOrd="1" destOrd="0" parTransId="{71264FCB-25C6-494F-9660-BA268311488D}" sibTransId="{E3DFACCD-F83F-4925-8CA5-956649DAD122}"/>
    <dgm:cxn modelId="{7A4B1663-809D-46ED-84DF-ECC204C33D8D}" srcId="{FB9E5FAF-1C52-4A04-BA81-101824B6C63A}" destId="{46E5BFDB-5821-4BF6-9835-E33A20E1A69D}" srcOrd="0" destOrd="0" parTransId="{0FB632F8-AD43-4C9E-8AA3-BA444CB69752}" sibTransId="{1E253961-6EA5-426F-9C41-8EBFF1709A27}"/>
    <dgm:cxn modelId="{4EDE3767-EA56-49FD-8EB6-00A6C0BD244A}" srcId="{A75C62A0-4CD2-4A11-9476-782F39BF82F8}" destId="{E81C71B1-0CD3-48C5-9EF0-EFD43512E558}" srcOrd="0" destOrd="0" parTransId="{B8473EF2-F3A1-47EE-8740-20916092CF31}" sibTransId="{67F634D3-5E31-464E-9877-CCA8DD1B1338}"/>
    <dgm:cxn modelId="{DF975F8B-7836-2A47-96B6-20DB0B8AF513}" type="presOf" srcId="{60EAF86E-2915-485C-8F02-D2D67E4EFDB8}" destId="{DEC4C93D-2EB7-4C77-83EF-CB5264F70F8E}" srcOrd="0" destOrd="2" presId="urn:microsoft.com/office/officeart/2005/8/layout/vList5"/>
    <dgm:cxn modelId="{18E67D99-2B45-354C-A780-D8E75B126C41}" type="presOf" srcId="{46E5BFDB-5821-4BF6-9835-E33A20E1A69D}" destId="{4C9EEDC6-372D-4D9A-9B43-BD5FFB916216}" srcOrd="0" destOrd="0" presId="urn:microsoft.com/office/officeart/2005/8/layout/vList5"/>
    <dgm:cxn modelId="{029F689C-0A3B-4DEC-9D33-0387AE5EAAE2}" srcId="{EB519EE6-84B9-417F-96AA-037B594EF108}" destId="{A75C62A0-4CD2-4A11-9476-782F39BF82F8}" srcOrd="0" destOrd="0" parTransId="{480A1F07-496D-449A-AE46-AF21CD9CE32A}" sibTransId="{8E791E1D-024C-464A-ACC7-324D090C1479}"/>
    <dgm:cxn modelId="{28FCE7AC-4FFC-F14E-8CA2-889701268DE1}" type="presOf" srcId="{EB519EE6-84B9-417F-96AA-037B594EF108}" destId="{4C40379E-F20D-4B44-8015-965965D1F8D1}" srcOrd="0" destOrd="0" presId="urn:microsoft.com/office/officeart/2005/8/layout/vList5"/>
    <dgm:cxn modelId="{176192B1-01B7-4743-8B18-F397DAD8171E}" type="presOf" srcId="{FB9E5FAF-1C52-4A04-BA81-101824B6C63A}" destId="{B9B76EC4-8C12-4928-B89B-BAF1E47E25E6}" srcOrd="0" destOrd="0" presId="urn:microsoft.com/office/officeart/2005/8/layout/vList5"/>
    <dgm:cxn modelId="{9BB356C8-DDF6-E748-9480-7119D9EC8BCD}" type="presOf" srcId="{E81C71B1-0CD3-48C5-9EF0-EFD43512E558}" destId="{DEC4C93D-2EB7-4C77-83EF-CB5264F70F8E}" srcOrd="0" destOrd="0" presId="urn:microsoft.com/office/officeart/2005/8/layout/vList5"/>
    <dgm:cxn modelId="{F4CF18DE-C887-214D-9E25-9CC9760866CC}" type="presOf" srcId="{E6E40A84-379F-48A2-B370-356E0C56DB5A}" destId="{DEC4C93D-2EB7-4C77-83EF-CB5264F70F8E}" srcOrd="0" destOrd="1" presId="urn:microsoft.com/office/officeart/2005/8/layout/vList5"/>
    <dgm:cxn modelId="{1FB56FDF-C348-4C09-9BD0-F7353BB8EA1D}" srcId="{A75C62A0-4CD2-4A11-9476-782F39BF82F8}" destId="{60EAF86E-2915-485C-8F02-D2D67E4EFDB8}" srcOrd="2" destOrd="0" parTransId="{81AE6A9E-FB43-4043-BD43-A1A9BCB2016B}" sibTransId="{020891BC-BCA3-4975-8C12-8B46B112F322}"/>
    <dgm:cxn modelId="{8E31C4F0-2C16-E54A-B4A6-CB602E48B3F4}" type="presOf" srcId="{A75C62A0-4CD2-4A11-9476-782F39BF82F8}" destId="{AF11EF94-C933-41F5-8057-595C95CB3F10}" srcOrd="0" destOrd="0" presId="urn:microsoft.com/office/officeart/2005/8/layout/vList5"/>
    <dgm:cxn modelId="{EE3722FA-DBBB-43A9-B6FF-1A01B1FF17CB}" srcId="{A75C62A0-4CD2-4A11-9476-782F39BF82F8}" destId="{E6E40A84-379F-48A2-B370-356E0C56DB5A}" srcOrd="1" destOrd="0" parTransId="{5BC4953A-BBC5-44A8-89D1-1F8755172AA5}" sibTransId="{FDD2B112-039C-41C6-B0B8-5BF0FCD06085}"/>
    <dgm:cxn modelId="{8DBE8A4C-08CD-AC41-943D-FB3F992037B2}" type="presParOf" srcId="{4C40379E-F20D-4B44-8015-965965D1F8D1}" destId="{D35D3BEA-D35E-4A0F-B71B-BEE9699BD029}" srcOrd="0" destOrd="0" presId="urn:microsoft.com/office/officeart/2005/8/layout/vList5"/>
    <dgm:cxn modelId="{790B84B1-B4D7-1F46-A78E-8B09844613F8}" type="presParOf" srcId="{D35D3BEA-D35E-4A0F-B71B-BEE9699BD029}" destId="{AF11EF94-C933-41F5-8057-595C95CB3F10}" srcOrd="0" destOrd="0" presId="urn:microsoft.com/office/officeart/2005/8/layout/vList5"/>
    <dgm:cxn modelId="{0994BD80-A22F-9346-93C0-5078A8B4C385}" type="presParOf" srcId="{D35D3BEA-D35E-4A0F-B71B-BEE9699BD029}" destId="{DEC4C93D-2EB7-4C77-83EF-CB5264F70F8E}" srcOrd="1" destOrd="0" presId="urn:microsoft.com/office/officeart/2005/8/layout/vList5"/>
    <dgm:cxn modelId="{C7FF94E7-0E2E-6146-A032-1BBC5D7E9C1D}" type="presParOf" srcId="{4C40379E-F20D-4B44-8015-965965D1F8D1}" destId="{BB623A94-C1CB-4081-A2B3-A60FDF692F81}" srcOrd="1" destOrd="0" presId="urn:microsoft.com/office/officeart/2005/8/layout/vList5"/>
    <dgm:cxn modelId="{98C0EC16-DC34-0546-A7FD-23D7B0592C43}" type="presParOf" srcId="{4C40379E-F20D-4B44-8015-965965D1F8D1}" destId="{47667736-37A6-4D0B-BC4A-91904DBD951C}" srcOrd="2" destOrd="0" presId="urn:microsoft.com/office/officeart/2005/8/layout/vList5"/>
    <dgm:cxn modelId="{195F21A8-9067-4146-8205-61C0A78E9A77}" type="presParOf" srcId="{47667736-37A6-4D0B-BC4A-91904DBD951C}" destId="{B9B76EC4-8C12-4928-B89B-BAF1E47E25E6}" srcOrd="0" destOrd="0" presId="urn:microsoft.com/office/officeart/2005/8/layout/vList5"/>
    <dgm:cxn modelId="{BD7AF565-50EB-5B44-AE09-C72856341CA8}" type="presParOf" srcId="{47667736-37A6-4D0B-BC4A-91904DBD951C}" destId="{4C9EEDC6-372D-4D9A-9B43-BD5FFB91621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E061D75-4410-4A1D-B49B-9D8DE6311A9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8B4ECDA6-9D5A-4582-8F21-52E1D2BDDB2C}">
      <dgm:prSet custT="1"/>
      <dgm:spPr/>
      <dgm:t>
        <a:bodyPr/>
        <a:lstStyle/>
        <a:p>
          <a:pPr rtl="0"/>
          <a:r>
            <a:rPr lang="en-US" sz="2400" dirty="0"/>
            <a:t>Authorization &amp; Access Control</a:t>
          </a:r>
        </a:p>
      </dgm:t>
    </dgm:pt>
    <dgm:pt modelId="{BA193C17-5AB4-4EFD-B28B-0D7F21741161}" type="parTrans" cxnId="{7574EA2D-E6DF-46C0-95F3-22197C9894BC}">
      <dgm:prSet/>
      <dgm:spPr/>
      <dgm:t>
        <a:bodyPr/>
        <a:lstStyle/>
        <a:p>
          <a:endParaRPr lang="en-US" sz="1100"/>
        </a:p>
      </dgm:t>
    </dgm:pt>
    <dgm:pt modelId="{8408B650-1E67-4187-B0CE-E6B77A812FB8}" type="sibTrans" cxnId="{7574EA2D-E6DF-46C0-95F3-22197C9894BC}">
      <dgm:prSet/>
      <dgm:spPr/>
      <dgm:t>
        <a:bodyPr/>
        <a:lstStyle/>
        <a:p>
          <a:endParaRPr lang="en-US" sz="1100"/>
        </a:p>
      </dgm:t>
    </dgm:pt>
    <dgm:pt modelId="{022B2AA5-5ECD-4DA9-969E-1F25280F20C9}">
      <dgm:prSet custT="1"/>
      <dgm:spPr/>
      <dgm:t>
        <a:bodyPr/>
        <a:lstStyle/>
        <a:p>
          <a:pPr rtl="0"/>
          <a:r>
            <a:rPr lang="en-US" sz="1800" dirty="0"/>
            <a:t>“Ensure that users and administrators see and change only those parts of the organization and the products and services they are entitled to manage.”</a:t>
          </a:r>
        </a:p>
      </dgm:t>
    </dgm:pt>
    <dgm:pt modelId="{EE800F8A-29BB-42BC-A5F4-958FC141FFB7}" type="parTrans" cxnId="{8B589285-181D-4661-8AF3-7C33E4EF3DA2}">
      <dgm:prSet/>
      <dgm:spPr/>
      <dgm:t>
        <a:bodyPr/>
        <a:lstStyle/>
        <a:p>
          <a:endParaRPr lang="en-US" sz="1100"/>
        </a:p>
      </dgm:t>
    </dgm:pt>
    <dgm:pt modelId="{43A53FA0-837D-4287-BFF4-E9C829EF3991}" type="sibTrans" cxnId="{8B589285-181D-4661-8AF3-7C33E4EF3DA2}">
      <dgm:prSet/>
      <dgm:spPr/>
      <dgm:t>
        <a:bodyPr/>
        <a:lstStyle/>
        <a:p>
          <a:endParaRPr lang="en-US" sz="1100"/>
        </a:p>
      </dgm:t>
    </dgm:pt>
    <dgm:pt modelId="{546E2993-30C6-4A56-813B-4948F5FDBDA4}" type="pres">
      <dgm:prSet presAssocID="{8E061D75-4410-4A1D-B49B-9D8DE6311A9C}" presName="Name0" presStyleCnt="0">
        <dgm:presLayoutVars>
          <dgm:dir/>
          <dgm:animLvl val="lvl"/>
          <dgm:resizeHandles val="exact"/>
        </dgm:presLayoutVars>
      </dgm:prSet>
      <dgm:spPr/>
    </dgm:pt>
    <dgm:pt modelId="{DF6F633D-6D5A-4D36-B21A-B7A3D356CCA1}" type="pres">
      <dgm:prSet presAssocID="{8B4ECDA6-9D5A-4582-8F21-52E1D2BDDB2C}" presName="linNode" presStyleCnt="0"/>
      <dgm:spPr/>
    </dgm:pt>
    <dgm:pt modelId="{BBA1A34E-81A6-424D-9D73-16E41DB85CD3}" type="pres">
      <dgm:prSet presAssocID="{8B4ECDA6-9D5A-4582-8F21-52E1D2BDDB2C}" presName="parentText" presStyleLbl="node1" presStyleIdx="0" presStyleCnt="1">
        <dgm:presLayoutVars>
          <dgm:chMax val="1"/>
          <dgm:bulletEnabled val="1"/>
        </dgm:presLayoutVars>
      </dgm:prSet>
      <dgm:spPr/>
    </dgm:pt>
    <dgm:pt modelId="{4060AAA5-9771-4F23-B865-9173F3AD3AB5}" type="pres">
      <dgm:prSet presAssocID="{8B4ECDA6-9D5A-4582-8F21-52E1D2BDDB2C}" presName="descendantText" presStyleLbl="alignAccFollowNode1" presStyleIdx="0" presStyleCnt="1" custScaleY="112939">
        <dgm:presLayoutVars>
          <dgm:bulletEnabled val="1"/>
        </dgm:presLayoutVars>
      </dgm:prSet>
      <dgm:spPr/>
    </dgm:pt>
  </dgm:ptLst>
  <dgm:cxnLst>
    <dgm:cxn modelId="{7574EA2D-E6DF-46C0-95F3-22197C9894BC}" srcId="{8E061D75-4410-4A1D-B49B-9D8DE6311A9C}" destId="{8B4ECDA6-9D5A-4582-8F21-52E1D2BDDB2C}" srcOrd="0" destOrd="0" parTransId="{BA193C17-5AB4-4EFD-B28B-0D7F21741161}" sibTransId="{8408B650-1E67-4187-B0CE-E6B77A812FB8}"/>
    <dgm:cxn modelId="{C90A7A7E-EBA0-3F4D-868A-7A2825D3B9F5}" type="presOf" srcId="{8E061D75-4410-4A1D-B49B-9D8DE6311A9C}" destId="{546E2993-30C6-4A56-813B-4948F5FDBDA4}" srcOrd="0" destOrd="0" presId="urn:microsoft.com/office/officeart/2005/8/layout/vList5"/>
    <dgm:cxn modelId="{8B589285-181D-4661-8AF3-7C33E4EF3DA2}" srcId="{8B4ECDA6-9D5A-4582-8F21-52E1D2BDDB2C}" destId="{022B2AA5-5ECD-4DA9-969E-1F25280F20C9}" srcOrd="0" destOrd="0" parTransId="{EE800F8A-29BB-42BC-A5F4-958FC141FFB7}" sibTransId="{43A53FA0-837D-4287-BFF4-E9C829EF3991}"/>
    <dgm:cxn modelId="{5AE4DF98-181E-114A-B2AD-F8B3C7E1B15D}" type="presOf" srcId="{022B2AA5-5ECD-4DA9-969E-1F25280F20C9}" destId="{4060AAA5-9771-4F23-B865-9173F3AD3AB5}" srcOrd="0" destOrd="0" presId="urn:microsoft.com/office/officeart/2005/8/layout/vList5"/>
    <dgm:cxn modelId="{9B87FCDE-139B-A041-B12A-162F5BB6AA7C}" type="presOf" srcId="{8B4ECDA6-9D5A-4582-8F21-52E1D2BDDB2C}" destId="{BBA1A34E-81A6-424D-9D73-16E41DB85CD3}" srcOrd="0" destOrd="0" presId="urn:microsoft.com/office/officeart/2005/8/layout/vList5"/>
    <dgm:cxn modelId="{109837A5-9705-194D-92C2-5E4CA4278C65}" type="presParOf" srcId="{546E2993-30C6-4A56-813B-4948F5FDBDA4}" destId="{DF6F633D-6D5A-4D36-B21A-B7A3D356CCA1}" srcOrd="0" destOrd="0" presId="urn:microsoft.com/office/officeart/2005/8/layout/vList5"/>
    <dgm:cxn modelId="{CEB0B65F-FBF3-0741-86A8-1E0B7AB939AE}" type="presParOf" srcId="{DF6F633D-6D5A-4D36-B21A-B7A3D356CCA1}" destId="{BBA1A34E-81A6-424D-9D73-16E41DB85CD3}" srcOrd="0" destOrd="0" presId="urn:microsoft.com/office/officeart/2005/8/layout/vList5"/>
    <dgm:cxn modelId="{4AD7B6C7-871A-934B-AE91-938DCC807B53}" type="presParOf" srcId="{DF6F633D-6D5A-4D36-B21A-B7A3D356CCA1}" destId="{4060AAA5-9771-4F23-B865-9173F3AD3AB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23CFE4-8C73-49CA-9D09-0A433485A5A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7C2DBBE-03B9-44FA-9624-AD2B42A034CB}">
      <dgm:prSet custT="1"/>
      <dgm:spPr/>
      <dgm:t>
        <a:bodyPr/>
        <a:lstStyle/>
        <a:p>
          <a:pPr rtl="0"/>
          <a:r>
            <a:rPr lang="en-US" sz="2400" dirty="0"/>
            <a:t>Relationships</a:t>
          </a:r>
        </a:p>
      </dgm:t>
    </dgm:pt>
    <dgm:pt modelId="{E6F1C614-210D-44C5-A4E4-E33AB9788899}" type="parTrans" cxnId="{F59DBF4E-9676-45B6-A7BF-761852B2C4DB}">
      <dgm:prSet/>
      <dgm:spPr/>
      <dgm:t>
        <a:bodyPr/>
        <a:lstStyle/>
        <a:p>
          <a:endParaRPr lang="en-US"/>
        </a:p>
      </dgm:t>
    </dgm:pt>
    <dgm:pt modelId="{4B4D7190-6E61-405C-8852-18A972E45A9B}" type="sibTrans" cxnId="{F59DBF4E-9676-45B6-A7BF-761852B2C4DB}">
      <dgm:prSet/>
      <dgm:spPr/>
      <dgm:t>
        <a:bodyPr/>
        <a:lstStyle/>
        <a:p>
          <a:endParaRPr lang="en-US"/>
        </a:p>
      </dgm:t>
    </dgm:pt>
    <dgm:pt modelId="{AD5F7FF1-1150-4E6E-9C52-A80EC05B8418}">
      <dgm:prSet/>
      <dgm:spPr/>
      <dgm:t>
        <a:bodyPr/>
        <a:lstStyle/>
        <a:p>
          <a:pPr rtl="0"/>
          <a:r>
            <a:rPr lang="en-US" dirty="0"/>
            <a:t>Relationships are the lines/edges between nodes.</a:t>
          </a:r>
        </a:p>
      </dgm:t>
    </dgm:pt>
    <dgm:pt modelId="{3ECF3F9D-4C3D-4877-89FF-6EF948D4A6FC}" type="parTrans" cxnId="{3CA5B575-4A51-4C6E-877A-61F3CFEBC37E}">
      <dgm:prSet/>
      <dgm:spPr/>
      <dgm:t>
        <a:bodyPr/>
        <a:lstStyle/>
        <a:p>
          <a:endParaRPr lang="en-US"/>
        </a:p>
      </dgm:t>
    </dgm:pt>
    <dgm:pt modelId="{BA21DD6F-6B30-43AC-8074-F2DA839ED615}" type="sibTrans" cxnId="{3CA5B575-4A51-4C6E-877A-61F3CFEBC37E}">
      <dgm:prSet/>
      <dgm:spPr/>
      <dgm:t>
        <a:bodyPr/>
        <a:lstStyle/>
        <a:p>
          <a:endParaRPr lang="en-US"/>
        </a:p>
      </dgm:t>
    </dgm:pt>
    <dgm:pt modelId="{E0354AA2-673C-49B6-B079-7E7BBD9FB957}" type="pres">
      <dgm:prSet presAssocID="{C223CFE4-8C73-49CA-9D09-0A433485A5A8}" presName="Name0" presStyleCnt="0">
        <dgm:presLayoutVars>
          <dgm:dir/>
          <dgm:animLvl val="lvl"/>
          <dgm:resizeHandles val="exact"/>
        </dgm:presLayoutVars>
      </dgm:prSet>
      <dgm:spPr/>
    </dgm:pt>
    <dgm:pt modelId="{53036712-0B50-440C-B6C5-379EE7A8E98A}" type="pres">
      <dgm:prSet presAssocID="{57C2DBBE-03B9-44FA-9624-AD2B42A034CB}" presName="linNode" presStyleCnt="0"/>
      <dgm:spPr/>
    </dgm:pt>
    <dgm:pt modelId="{2DF36E5B-2A78-4986-9D98-F6CE72D9EAF9}" type="pres">
      <dgm:prSet presAssocID="{57C2DBBE-03B9-44FA-9624-AD2B42A034CB}" presName="parentText" presStyleLbl="node1" presStyleIdx="0" presStyleCnt="1">
        <dgm:presLayoutVars>
          <dgm:chMax val="1"/>
          <dgm:bulletEnabled val="1"/>
        </dgm:presLayoutVars>
      </dgm:prSet>
      <dgm:spPr/>
    </dgm:pt>
    <dgm:pt modelId="{A903360B-50C7-45C2-8484-30D6882BFD9F}" type="pres">
      <dgm:prSet presAssocID="{57C2DBBE-03B9-44FA-9624-AD2B42A034CB}" presName="descendantText" presStyleLbl="alignAccFollowNode1" presStyleIdx="0" presStyleCnt="1">
        <dgm:presLayoutVars>
          <dgm:bulletEnabled val="1"/>
        </dgm:presLayoutVars>
      </dgm:prSet>
      <dgm:spPr/>
    </dgm:pt>
  </dgm:ptLst>
  <dgm:cxnLst>
    <dgm:cxn modelId="{F59DBF4E-9676-45B6-A7BF-761852B2C4DB}" srcId="{C223CFE4-8C73-49CA-9D09-0A433485A5A8}" destId="{57C2DBBE-03B9-44FA-9624-AD2B42A034CB}" srcOrd="0" destOrd="0" parTransId="{E6F1C614-210D-44C5-A4E4-E33AB9788899}" sibTransId="{4B4D7190-6E61-405C-8852-18A972E45A9B}"/>
    <dgm:cxn modelId="{2CFA0058-ED0E-5D47-A812-FA2ACAAECE2C}" type="presOf" srcId="{AD5F7FF1-1150-4E6E-9C52-A80EC05B8418}" destId="{A903360B-50C7-45C2-8484-30D6882BFD9F}" srcOrd="0" destOrd="0" presId="urn:microsoft.com/office/officeart/2005/8/layout/vList5"/>
    <dgm:cxn modelId="{3CA5B575-4A51-4C6E-877A-61F3CFEBC37E}" srcId="{57C2DBBE-03B9-44FA-9624-AD2B42A034CB}" destId="{AD5F7FF1-1150-4E6E-9C52-A80EC05B8418}" srcOrd="0" destOrd="0" parTransId="{3ECF3F9D-4C3D-4877-89FF-6EF948D4A6FC}" sibTransId="{BA21DD6F-6B30-43AC-8074-F2DA839ED615}"/>
    <dgm:cxn modelId="{195C427F-A559-EB40-ACF7-87539F54677C}" type="presOf" srcId="{C223CFE4-8C73-49CA-9D09-0A433485A5A8}" destId="{E0354AA2-673C-49B6-B079-7E7BBD9FB957}" srcOrd="0" destOrd="0" presId="urn:microsoft.com/office/officeart/2005/8/layout/vList5"/>
    <dgm:cxn modelId="{61FD1AA0-B45E-D445-BBB1-0CBCEEA2B789}" type="presOf" srcId="{57C2DBBE-03B9-44FA-9624-AD2B42A034CB}" destId="{2DF36E5B-2A78-4986-9D98-F6CE72D9EAF9}" srcOrd="0" destOrd="0" presId="urn:microsoft.com/office/officeart/2005/8/layout/vList5"/>
    <dgm:cxn modelId="{3654BFF3-C6A0-E748-B9DA-155AD1F6A8D5}" type="presParOf" srcId="{E0354AA2-673C-49B6-B079-7E7BBD9FB957}" destId="{53036712-0B50-440C-B6C5-379EE7A8E98A}" srcOrd="0" destOrd="0" presId="urn:microsoft.com/office/officeart/2005/8/layout/vList5"/>
    <dgm:cxn modelId="{1B9C4F49-741B-FA4D-A748-7D43905C7A71}" type="presParOf" srcId="{53036712-0B50-440C-B6C5-379EE7A8E98A}" destId="{2DF36E5B-2A78-4986-9D98-F6CE72D9EAF9}" srcOrd="0" destOrd="0" presId="urn:microsoft.com/office/officeart/2005/8/layout/vList5"/>
    <dgm:cxn modelId="{A42C257D-FD36-3343-8D11-1DD6EF9CFDF9}" type="presParOf" srcId="{53036712-0B50-440C-B6C5-379EE7A8E98A}" destId="{A903360B-50C7-45C2-8484-30D6882BFD9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23CFE4-8C73-49CA-9D09-0A433485A5A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7C2DBBE-03B9-44FA-9624-AD2B42A034CB}">
      <dgm:prSet custT="1"/>
      <dgm:spPr/>
      <dgm:t>
        <a:bodyPr/>
        <a:lstStyle/>
        <a:p>
          <a:pPr rtl="0"/>
          <a:r>
            <a:rPr lang="en-US" sz="2800" dirty="0"/>
            <a:t>Properties</a:t>
          </a:r>
        </a:p>
      </dgm:t>
    </dgm:pt>
    <dgm:pt modelId="{E6F1C614-210D-44C5-A4E4-E33AB9788899}" type="parTrans" cxnId="{F59DBF4E-9676-45B6-A7BF-761852B2C4DB}">
      <dgm:prSet/>
      <dgm:spPr/>
      <dgm:t>
        <a:bodyPr/>
        <a:lstStyle/>
        <a:p>
          <a:endParaRPr lang="en-US"/>
        </a:p>
      </dgm:t>
    </dgm:pt>
    <dgm:pt modelId="{4B4D7190-6E61-405C-8852-18A972E45A9B}" type="sibTrans" cxnId="{F59DBF4E-9676-45B6-A7BF-761852B2C4DB}">
      <dgm:prSet/>
      <dgm:spPr/>
      <dgm:t>
        <a:bodyPr/>
        <a:lstStyle/>
        <a:p>
          <a:endParaRPr lang="en-US"/>
        </a:p>
      </dgm:t>
    </dgm:pt>
    <dgm:pt modelId="{AD5F7FF1-1150-4E6E-9C52-A80EC05B8418}">
      <dgm:prSet/>
      <dgm:spPr/>
      <dgm:t>
        <a:bodyPr/>
        <a:lstStyle/>
        <a:p>
          <a:pPr rtl="0"/>
          <a:r>
            <a:rPr lang="en-US" dirty="0"/>
            <a:t>Properties are values about the node or relationship.</a:t>
          </a:r>
        </a:p>
      </dgm:t>
    </dgm:pt>
    <dgm:pt modelId="{3ECF3F9D-4C3D-4877-89FF-6EF948D4A6FC}" type="parTrans" cxnId="{3CA5B575-4A51-4C6E-877A-61F3CFEBC37E}">
      <dgm:prSet/>
      <dgm:spPr/>
      <dgm:t>
        <a:bodyPr/>
        <a:lstStyle/>
        <a:p>
          <a:endParaRPr lang="en-US"/>
        </a:p>
      </dgm:t>
    </dgm:pt>
    <dgm:pt modelId="{BA21DD6F-6B30-43AC-8074-F2DA839ED615}" type="sibTrans" cxnId="{3CA5B575-4A51-4C6E-877A-61F3CFEBC37E}">
      <dgm:prSet/>
      <dgm:spPr/>
      <dgm:t>
        <a:bodyPr/>
        <a:lstStyle/>
        <a:p>
          <a:endParaRPr lang="en-US"/>
        </a:p>
      </dgm:t>
    </dgm:pt>
    <dgm:pt modelId="{E0354AA2-673C-49B6-B079-7E7BBD9FB957}" type="pres">
      <dgm:prSet presAssocID="{C223CFE4-8C73-49CA-9D09-0A433485A5A8}" presName="Name0" presStyleCnt="0">
        <dgm:presLayoutVars>
          <dgm:dir/>
          <dgm:animLvl val="lvl"/>
          <dgm:resizeHandles val="exact"/>
        </dgm:presLayoutVars>
      </dgm:prSet>
      <dgm:spPr/>
    </dgm:pt>
    <dgm:pt modelId="{53036712-0B50-440C-B6C5-379EE7A8E98A}" type="pres">
      <dgm:prSet presAssocID="{57C2DBBE-03B9-44FA-9624-AD2B42A034CB}" presName="linNode" presStyleCnt="0"/>
      <dgm:spPr/>
    </dgm:pt>
    <dgm:pt modelId="{2DF36E5B-2A78-4986-9D98-F6CE72D9EAF9}" type="pres">
      <dgm:prSet presAssocID="{57C2DBBE-03B9-44FA-9624-AD2B42A034CB}" presName="parentText" presStyleLbl="node1" presStyleIdx="0" presStyleCnt="1">
        <dgm:presLayoutVars>
          <dgm:chMax val="1"/>
          <dgm:bulletEnabled val="1"/>
        </dgm:presLayoutVars>
      </dgm:prSet>
      <dgm:spPr/>
    </dgm:pt>
    <dgm:pt modelId="{A903360B-50C7-45C2-8484-30D6882BFD9F}" type="pres">
      <dgm:prSet presAssocID="{57C2DBBE-03B9-44FA-9624-AD2B42A034CB}" presName="descendantText" presStyleLbl="alignAccFollowNode1" presStyleIdx="0" presStyleCnt="1">
        <dgm:presLayoutVars>
          <dgm:bulletEnabled val="1"/>
        </dgm:presLayoutVars>
      </dgm:prSet>
      <dgm:spPr/>
    </dgm:pt>
  </dgm:ptLst>
  <dgm:cxnLst>
    <dgm:cxn modelId="{F59DBF4E-9676-45B6-A7BF-761852B2C4DB}" srcId="{C223CFE4-8C73-49CA-9D09-0A433485A5A8}" destId="{57C2DBBE-03B9-44FA-9624-AD2B42A034CB}" srcOrd="0" destOrd="0" parTransId="{E6F1C614-210D-44C5-A4E4-E33AB9788899}" sibTransId="{4B4D7190-6E61-405C-8852-18A972E45A9B}"/>
    <dgm:cxn modelId="{D787C56E-C930-6A45-8288-0040966E8D25}" type="presOf" srcId="{57C2DBBE-03B9-44FA-9624-AD2B42A034CB}" destId="{2DF36E5B-2A78-4986-9D98-F6CE72D9EAF9}" srcOrd="0" destOrd="0" presId="urn:microsoft.com/office/officeart/2005/8/layout/vList5"/>
    <dgm:cxn modelId="{3CA5B575-4A51-4C6E-877A-61F3CFEBC37E}" srcId="{57C2DBBE-03B9-44FA-9624-AD2B42A034CB}" destId="{AD5F7FF1-1150-4E6E-9C52-A80EC05B8418}" srcOrd="0" destOrd="0" parTransId="{3ECF3F9D-4C3D-4877-89FF-6EF948D4A6FC}" sibTransId="{BA21DD6F-6B30-43AC-8074-F2DA839ED615}"/>
    <dgm:cxn modelId="{155C8CA7-C32B-0648-BB8B-996D5DE462AA}" type="presOf" srcId="{C223CFE4-8C73-49CA-9D09-0A433485A5A8}" destId="{E0354AA2-673C-49B6-B079-7E7BBD9FB957}" srcOrd="0" destOrd="0" presId="urn:microsoft.com/office/officeart/2005/8/layout/vList5"/>
    <dgm:cxn modelId="{82BFE6BD-BC39-C343-9612-DBE1D392C320}" type="presOf" srcId="{AD5F7FF1-1150-4E6E-9C52-A80EC05B8418}" destId="{A903360B-50C7-45C2-8484-30D6882BFD9F}" srcOrd="0" destOrd="0" presId="urn:microsoft.com/office/officeart/2005/8/layout/vList5"/>
    <dgm:cxn modelId="{7AB83D50-E379-EA4C-941C-7F8A8C7AD67E}" type="presParOf" srcId="{E0354AA2-673C-49B6-B079-7E7BBD9FB957}" destId="{53036712-0B50-440C-B6C5-379EE7A8E98A}" srcOrd="0" destOrd="0" presId="urn:microsoft.com/office/officeart/2005/8/layout/vList5"/>
    <dgm:cxn modelId="{DC1884F5-ED15-3F42-B982-D8B0D239FFD3}" type="presParOf" srcId="{53036712-0B50-440C-B6C5-379EE7A8E98A}" destId="{2DF36E5B-2A78-4986-9D98-F6CE72D9EAF9}" srcOrd="0" destOrd="0" presId="urn:microsoft.com/office/officeart/2005/8/layout/vList5"/>
    <dgm:cxn modelId="{FB15ADBF-B11C-0E4F-82E9-070D1242638C}" type="presParOf" srcId="{53036712-0B50-440C-B6C5-379EE7A8E98A}" destId="{A903360B-50C7-45C2-8484-30D6882BFD9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963912-6072-4292-BAE0-432F3BFB2F4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FF7A6421-619E-4D41-B06D-8F4CA773EDBA}">
      <dgm:prSet custT="1"/>
      <dgm:spPr/>
      <dgm:t>
        <a:bodyPr/>
        <a:lstStyle/>
        <a:p>
          <a:pPr rtl="0"/>
          <a:r>
            <a:rPr lang="en-US" sz="2400" dirty="0"/>
            <a:t>Graph Database:</a:t>
          </a:r>
        </a:p>
      </dgm:t>
    </dgm:pt>
    <dgm:pt modelId="{01461407-3908-4E5D-8882-2458794B590C}" type="parTrans" cxnId="{815F669E-D0A0-489B-BDF9-B439045302EA}">
      <dgm:prSet/>
      <dgm:spPr/>
      <dgm:t>
        <a:bodyPr/>
        <a:lstStyle/>
        <a:p>
          <a:endParaRPr lang="en-US" sz="1050"/>
        </a:p>
      </dgm:t>
    </dgm:pt>
    <dgm:pt modelId="{11413B24-8CC2-4A0E-82DE-BEB53F9D5B90}" type="sibTrans" cxnId="{815F669E-D0A0-489B-BDF9-B439045302EA}">
      <dgm:prSet/>
      <dgm:spPr/>
      <dgm:t>
        <a:bodyPr/>
        <a:lstStyle/>
        <a:p>
          <a:endParaRPr lang="en-US" sz="1050"/>
        </a:p>
      </dgm:t>
    </dgm:pt>
    <dgm:pt modelId="{1136C0D9-E104-4B47-9DE4-21D18DF94FB2}">
      <dgm:prSet custT="1"/>
      <dgm:spPr/>
      <dgm:t>
        <a:bodyPr/>
        <a:lstStyle/>
        <a:p>
          <a:pPr rtl="0"/>
          <a:r>
            <a:rPr lang="en-US" sz="1800" dirty="0"/>
            <a:t>“A graph database management system (G-DBMS) is an online database management system with Create, Read, Update, and Delete (CRUD) methods that expose a graph data model.”</a:t>
          </a:r>
        </a:p>
      </dgm:t>
    </dgm:pt>
    <dgm:pt modelId="{E146F931-B1CE-4AE6-A5EE-B7B3E5238200}" type="parTrans" cxnId="{5C621671-3CAE-4444-BEDC-20B53637964E}">
      <dgm:prSet/>
      <dgm:spPr/>
      <dgm:t>
        <a:bodyPr/>
        <a:lstStyle/>
        <a:p>
          <a:endParaRPr lang="en-US" sz="1050"/>
        </a:p>
      </dgm:t>
    </dgm:pt>
    <dgm:pt modelId="{EF2AF942-8E46-4A9C-A496-343AECE2CAE5}" type="sibTrans" cxnId="{5C621671-3CAE-4444-BEDC-20B53637964E}">
      <dgm:prSet/>
      <dgm:spPr/>
      <dgm:t>
        <a:bodyPr/>
        <a:lstStyle/>
        <a:p>
          <a:endParaRPr lang="en-US" sz="1050"/>
        </a:p>
      </dgm:t>
    </dgm:pt>
    <dgm:pt modelId="{0D26709D-2D0D-42B8-8BF0-48370CB642B9}" type="pres">
      <dgm:prSet presAssocID="{94963912-6072-4292-BAE0-432F3BFB2F4E}" presName="Name0" presStyleCnt="0">
        <dgm:presLayoutVars>
          <dgm:dir/>
          <dgm:animLvl val="lvl"/>
          <dgm:resizeHandles val="exact"/>
        </dgm:presLayoutVars>
      </dgm:prSet>
      <dgm:spPr/>
    </dgm:pt>
    <dgm:pt modelId="{1781FDDA-850E-4B36-8086-071102476B1A}" type="pres">
      <dgm:prSet presAssocID="{FF7A6421-619E-4D41-B06D-8F4CA773EDBA}" presName="linNode" presStyleCnt="0"/>
      <dgm:spPr/>
    </dgm:pt>
    <dgm:pt modelId="{409894AC-8FB2-4EF2-92BD-0C39F05AF76C}" type="pres">
      <dgm:prSet presAssocID="{FF7A6421-619E-4D41-B06D-8F4CA773EDBA}" presName="parentText" presStyleLbl="node1" presStyleIdx="0" presStyleCnt="1">
        <dgm:presLayoutVars>
          <dgm:chMax val="1"/>
          <dgm:bulletEnabled val="1"/>
        </dgm:presLayoutVars>
      </dgm:prSet>
      <dgm:spPr/>
    </dgm:pt>
    <dgm:pt modelId="{CE2B3C04-0755-41D6-93D8-F7FD2CAF51D8}" type="pres">
      <dgm:prSet presAssocID="{FF7A6421-619E-4D41-B06D-8F4CA773EDBA}" presName="descendantText" presStyleLbl="alignAccFollowNode1" presStyleIdx="0" presStyleCnt="1">
        <dgm:presLayoutVars>
          <dgm:bulletEnabled val="1"/>
        </dgm:presLayoutVars>
      </dgm:prSet>
      <dgm:spPr/>
    </dgm:pt>
  </dgm:ptLst>
  <dgm:cxnLst>
    <dgm:cxn modelId="{22075039-4230-7A4A-A2CB-938CE727AEF9}" type="presOf" srcId="{FF7A6421-619E-4D41-B06D-8F4CA773EDBA}" destId="{409894AC-8FB2-4EF2-92BD-0C39F05AF76C}" srcOrd="0" destOrd="0" presId="urn:microsoft.com/office/officeart/2005/8/layout/vList5"/>
    <dgm:cxn modelId="{BE25DB39-4FE6-2C44-93DF-43E7FEB9F53F}" type="presOf" srcId="{94963912-6072-4292-BAE0-432F3BFB2F4E}" destId="{0D26709D-2D0D-42B8-8BF0-48370CB642B9}" srcOrd="0" destOrd="0" presId="urn:microsoft.com/office/officeart/2005/8/layout/vList5"/>
    <dgm:cxn modelId="{5C621671-3CAE-4444-BEDC-20B53637964E}" srcId="{FF7A6421-619E-4D41-B06D-8F4CA773EDBA}" destId="{1136C0D9-E104-4B47-9DE4-21D18DF94FB2}" srcOrd="0" destOrd="0" parTransId="{E146F931-B1CE-4AE6-A5EE-B7B3E5238200}" sibTransId="{EF2AF942-8E46-4A9C-A496-343AECE2CAE5}"/>
    <dgm:cxn modelId="{815F669E-D0A0-489B-BDF9-B439045302EA}" srcId="{94963912-6072-4292-BAE0-432F3BFB2F4E}" destId="{FF7A6421-619E-4D41-B06D-8F4CA773EDBA}" srcOrd="0" destOrd="0" parTransId="{01461407-3908-4E5D-8882-2458794B590C}" sibTransId="{11413B24-8CC2-4A0E-82DE-BEB53F9D5B90}"/>
    <dgm:cxn modelId="{41EFC4C3-DF46-6F41-981B-F8AC8089B2F7}" type="presOf" srcId="{1136C0D9-E104-4B47-9DE4-21D18DF94FB2}" destId="{CE2B3C04-0755-41D6-93D8-F7FD2CAF51D8}" srcOrd="0" destOrd="0" presId="urn:microsoft.com/office/officeart/2005/8/layout/vList5"/>
    <dgm:cxn modelId="{8873581C-B365-AC4E-A03F-D3042231C3FE}" type="presParOf" srcId="{0D26709D-2D0D-42B8-8BF0-48370CB642B9}" destId="{1781FDDA-850E-4B36-8086-071102476B1A}" srcOrd="0" destOrd="0" presId="urn:microsoft.com/office/officeart/2005/8/layout/vList5"/>
    <dgm:cxn modelId="{8CEB0838-FE07-2342-AF12-9E3549A1DC44}" type="presParOf" srcId="{1781FDDA-850E-4B36-8086-071102476B1A}" destId="{409894AC-8FB2-4EF2-92BD-0C39F05AF76C}" srcOrd="0" destOrd="0" presId="urn:microsoft.com/office/officeart/2005/8/layout/vList5"/>
    <dgm:cxn modelId="{BA40459A-5FE5-3944-AB87-AD281D298626}" type="presParOf" srcId="{1781FDDA-850E-4B36-8086-071102476B1A}" destId="{CE2B3C04-0755-41D6-93D8-F7FD2CAF51D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CD82614-72BC-4A63-9E35-D374EDAEF18B}"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066CA4F8-A4A6-4B96-A425-165904D16657}">
      <dgm:prSet custT="1"/>
      <dgm:spPr/>
      <dgm:t>
        <a:bodyPr/>
        <a:lstStyle/>
        <a:p>
          <a:pPr rtl="0"/>
          <a:r>
            <a:rPr lang="en-US" sz="2800" dirty="0"/>
            <a:t>Performance</a:t>
          </a:r>
        </a:p>
      </dgm:t>
    </dgm:pt>
    <dgm:pt modelId="{0DA52EEB-B922-457C-BA47-4F3984EECD15}" type="parTrans" cxnId="{8B4F1F63-9369-48C6-BD23-D3C72E85DDF3}">
      <dgm:prSet/>
      <dgm:spPr/>
      <dgm:t>
        <a:bodyPr/>
        <a:lstStyle/>
        <a:p>
          <a:endParaRPr lang="en-US"/>
        </a:p>
      </dgm:t>
    </dgm:pt>
    <dgm:pt modelId="{26425E99-7DE3-44BF-B61E-36B583FD794E}" type="sibTrans" cxnId="{8B4F1F63-9369-48C6-BD23-D3C72E85DDF3}">
      <dgm:prSet/>
      <dgm:spPr/>
      <dgm:t>
        <a:bodyPr/>
        <a:lstStyle/>
        <a:p>
          <a:endParaRPr lang="en-US"/>
        </a:p>
      </dgm:t>
    </dgm:pt>
    <dgm:pt modelId="{E495E4FD-E80D-4112-94B6-BF757205B681}">
      <dgm:prSet/>
      <dgm:spPr/>
      <dgm:t>
        <a:bodyPr/>
        <a:lstStyle/>
        <a:p>
          <a:pPr rtl="0"/>
          <a:r>
            <a:rPr lang="en-US" dirty="0"/>
            <a:t>Performance increase when dealing with connected data.</a:t>
          </a:r>
        </a:p>
      </dgm:t>
    </dgm:pt>
    <dgm:pt modelId="{B8B6938B-54A4-4788-BDE3-25F359602355}" type="parTrans" cxnId="{D3E8E48D-C874-4B22-9B93-60BBB7E3B838}">
      <dgm:prSet/>
      <dgm:spPr/>
      <dgm:t>
        <a:bodyPr/>
        <a:lstStyle/>
        <a:p>
          <a:endParaRPr lang="en-US"/>
        </a:p>
      </dgm:t>
    </dgm:pt>
    <dgm:pt modelId="{FAC7E438-4205-4AEA-AAD3-DB76DF0C6930}" type="sibTrans" cxnId="{D3E8E48D-C874-4B22-9B93-60BBB7E3B838}">
      <dgm:prSet/>
      <dgm:spPr/>
      <dgm:t>
        <a:bodyPr/>
        <a:lstStyle/>
        <a:p>
          <a:endParaRPr lang="en-US"/>
        </a:p>
      </dgm:t>
    </dgm:pt>
    <dgm:pt modelId="{652FC5F5-E08D-4B0E-826F-3FC5429ECF96}">
      <dgm:prSet custT="1"/>
      <dgm:spPr/>
      <dgm:t>
        <a:bodyPr/>
        <a:lstStyle/>
        <a:p>
          <a:pPr rtl="0"/>
          <a:r>
            <a:rPr lang="en-US" sz="2800" dirty="0"/>
            <a:t>Flexibility</a:t>
          </a:r>
        </a:p>
      </dgm:t>
    </dgm:pt>
    <dgm:pt modelId="{411C5E5A-7A76-47DA-AF89-3A2204BB80C4}" type="parTrans" cxnId="{3884DDB8-6D0A-4FE4-BB09-FB0FE70EF039}">
      <dgm:prSet/>
      <dgm:spPr/>
      <dgm:t>
        <a:bodyPr/>
        <a:lstStyle/>
        <a:p>
          <a:endParaRPr lang="en-US"/>
        </a:p>
      </dgm:t>
    </dgm:pt>
    <dgm:pt modelId="{CFE30B59-C1D3-4003-9C8A-E30E5ED0A241}" type="sibTrans" cxnId="{3884DDB8-6D0A-4FE4-BB09-FB0FE70EF039}">
      <dgm:prSet/>
      <dgm:spPr/>
      <dgm:t>
        <a:bodyPr/>
        <a:lstStyle/>
        <a:p>
          <a:endParaRPr lang="en-US"/>
        </a:p>
      </dgm:t>
    </dgm:pt>
    <dgm:pt modelId="{BED8B493-9574-4EA9-AE1E-4123865F11F5}">
      <dgm:prSet/>
      <dgm:spPr/>
      <dgm:t>
        <a:bodyPr/>
        <a:lstStyle/>
        <a:p>
          <a:pPr rtl="0"/>
          <a:r>
            <a:rPr lang="en-US"/>
            <a:t>We can add nodes/relationships as the business domain dictates.</a:t>
          </a:r>
        </a:p>
      </dgm:t>
    </dgm:pt>
    <dgm:pt modelId="{C0348F4F-06DC-4FD8-9229-18A1B71D8238}" type="parTrans" cxnId="{C328410D-B8A2-474C-87D2-E3E644BF97A1}">
      <dgm:prSet/>
      <dgm:spPr/>
      <dgm:t>
        <a:bodyPr/>
        <a:lstStyle/>
        <a:p>
          <a:endParaRPr lang="en-US"/>
        </a:p>
      </dgm:t>
    </dgm:pt>
    <dgm:pt modelId="{CB98F7C5-67A0-4573-B143-ECEFD5FB58FD}" type="sibTrans" cxnId="{C328410D-B8A2-474C-87D2-E3E644BF97A1}">
      <dgm:prSet/>
      <dgm:spPr/>
      <dgm:t>
        <a:bodyPr/>
        <a:lstStyle/>
        <a:p>
          <a:endParaRPr lang="en-US"/>
        </a:p>
      </dgm:t>
    </dgm:pt>
    <dgm:pt modelId="{61E65508-3655-48B0-95B9-D6737CB87B06}">
      <dgm:prSet custT="1"/>
      <dgm:spPr/>
      <dgm:t>
        <a:bodyPr/>
        <a:lstStyle/>
        <a:p>
          <a:pPr rtl="0"/>
          <a:r>
            <a:rPr lang="en-US" sz="2800" dirty="0"/>
            <a:t>Agility</a:t>
          </a:r>
        </a:p>
      </dgm:t>
    </dgm:pt>
    <dgm:pt modelId="{FD33475C-56BD-48D5-A1FA-7A125DE2B9A4}" type="parTrans" cxnId="{EF354DA8-522F-4CDA-A779-DDA313E63219}">
      <dgm:prSet/>
      <dgm:spPr/>
      <dgm:t>
        <a:bodyPr/>
        <a:lstStyle/>
        <a:p>
          <a:endParaRPr lang="en-US"/>
        </a:p>
      </dgm:t>
    </dgm:pt>
    <dgm:pt modelId="{CAB7B064-DBE6-4734-978D-01EFE0776132}" type="sibTrans" cxnId="{EF354DA8-522F-4CDA-A779-DDA313E63219}">
      <dgm:prSet/>
      <dgm:spPr/>
      <dgm:t>
        <a:bodyPr/>
        <a:lstStyle/>
        <a:p>
          <a:endParaRPr lang="en-US"/>
        </a:p>
      </dgm:t>
    </dgm:pt>
    <dgm:pt modelId="{6A95FC90-BEE0-47AB-8B39-0C21A1657D5D}">
      <dgm:prSet/>
      <dgm:spPr/>
      <dgm:t>
        <a:bodyPr/>
        <a:lstStyle/>
        <a:p>
          <a:pPr rtl="0"/>
          <a:r>
            <a:rPr lang="en-US" dirty="0"/>
            <a:t>Agile and test-driven software development practices.</a:t>
          </a:r>
        </a:p>
      </dgm:t>
    </dgm:pt>
    <dgm:pt modelId="{91AA8968-B835-488B-9CCD-B4A3D533B005}" type="parTrans" cxnId="{4056E3D6-EEA6-43BB-A4B4-B092F44D6588}">
      <dgm:prSet/>
      <dgm:spPr/>
      <dgm:t>
        <a:bodyPr/>
        <a:lstStyle/>
        <a:p>
          <a:endParaRPr lang="en-US"/>
        </a:p>
      </dgm:t>
    </dgm:pt>
    <dgm:pt modelId="{6245600B-120C-4737-927C-A28208D4DFC5}" type="sibTrans" cxnId="{4056E3D6-EEA6-43BB-A4B4-B092F44D6588}">
      <dgm:prSet/>
      <dgm:spPr/>
      <dgm:t>
        <a:bodyPr/>
        <a:lstStyle/>
        <a:p>
          <a:endParaRPr lang="en-US"/>
        </a:p>
      </dgm:t>
    </dgm:pt>
    <dgm:pt modelId="{15C6BC26-164F-4C84-9845-308AFB8C3A31}" type="pres">
      <dgm:prSet presAssocID="{0CD82614-72BC-4A63-9E35-D374EDAEF18B}" presName="Name0" presStyleCnt="0">
        <dgm:presLayoutVars>
          <dgm:dir/>
          <dgm:animLvl val="lvl"/>
          <dgm:resizeHandles val="exact"/>
        </dgm:presLayoutVars>
      </dgm:prSet>
      <dgm:spPr/>
    </dgm:pt>
    <dgm:pt modelId="{9981822E-8B75-48CC-A9E3-DA7DDF087B33}" type="pres">
      <dgm:prSet presAssocID="{066CA4F8-A4A6-4B96-A425-165904D16657}" presName="linNode" presStyleCnt="0"/>
      <dgm:spPr/>
    </dgm:pt>
    <dgm:pt modelId="{2C382968-F0C6-4F5B-A345-FAFA6EDB319A}" type="pres">
      <dgm:prSet presAssocID="{066CA4F8-A4A6-4B96-A425-165904D16657}" presName="parentText" presStyleLbl="node1" presStyleIdx="0" presStyleCnt="3">
        <dgm:presLayoutVars>
          <dgm:chMax val="1"/>
          <dgm:bulletEnabled val="1"/>
        </dgm:presLayoutVars>
      </dgm:prSet>
      <dgm:spPr/>
    </dgm:pt>
    <dgm:pt modelId="{2057E558-7271-4F07-8C03-121E8F86F122}" type="pres">
      <dgm:prSet presAssocID="{066CA4F8-A4A6-4B96-A425-165904D16657}" presName="descendantText" presStyleLbl="alignAccFollowNode1" presStyleIdx="0" presStyleCnt="3">
        <dgm:presLayoutVars>
          <dgm:bulletEnabled val="1"/>
        </dgm:presLayoutVars>
      </dgm:prSet>
      <dgm:spPr/>
    </dgm:pt>
    <dgm:pt modelId="{5E2EA80C-96E2-4FBD-A4D5-436CF453E1B0}" type="pres">
      <dgm:prSet presAssocID="{26425E99-7DE3-44BF-B61E-36B583FD794E}" presName="sp" presStyleCnt="0"/>
      <dgm:spPr/>
    </dgm:pt>
    <dgm:pt modelId="{D9B91624-A177-434E-B549-00668F9EF7BF}" type="pres">
      <dgm:prSet presAssocID="{652FC5F5-E08D-4B0E-826F-3FC5429ECF96}" presName="linNode" presStyleCnt="0"/>
      <dgm:spPr/>
    </dgm:pt>
    <dgm:pt modelId="{652A1385-6E94-4C3C-A283-7230B18F7791}" type="pres">
      <dgm:prSet presAssocID="{652FC5F5-E08D-4B0E-826F-3FC5429ECF96}" presName="parentText" presStyleLbl="node1" presStyleIdx="1" presStyleCnt="3">
        <dgm:presLayoutVars>
          <dgm:chMax val="1"/>
          <dgm:bulletEnabled val="1"/>
        </dgm:presLayoutVars>
      </dgm:prSet>
      <dgm:spPr/>
    </dgm:pt>
    <dgm:pt modelId="{2E1F08D2-21FC-4B2E-A1DC-3CF121295354}" type="pres">
      <dgm:prSet presAssocID="{652FC5F5-E08D-4B0E-826F-3FC5429ECF96}" presName="descendantText" presStyleLbl="alignAccFollowNode1" presStyleIdx="1" presStyleCnt="3">
        <dgm:presLayoutVars>
          <dgm:bulletEnabled val="1"/>
        </dgm:presLayoutVars>
      </dgm:prSet>
      <dgm:spPr/>
    </dgm:pt>
    <dgm:pt modelId="{75F8A41F-4D19-4CA0-85DC-CC961EAC06AE}" type="pres">
      <dgm:prSet presAssocID="{CFE30B59-C1D3-4003-9C8A-E30E5ED0A241}" presName="sp" presStyleCnt="0"/>
      <dgm:spPr/>
    </dgm:pt>
    <dgm:pt modelId="{0478306C-8FEB-4ECB-8B17-5659229A5112}" type="pres">
      <dgm:prSet presAssocID="{61E65508-3655-48B0-95B9-D6737CB87B06}" presName="linNode" presStyleCnt="0"/>
      <dgm:spPr/>
    </dgm:pt>
    <dgm:pt modelId="{080C5A5C-BBD1-4481-8D30-B107A5008CB8}" type="pres">
      <dgm:prSet presAssocID="{61E65508-3655-48B0-95B9-D6737CB87B06}" presName="parentText" presStyleLbl="node1" presStyleIdx="2" presStyleCnt="3">
        <dgm:presLayoutVars>
          <dgm:chMax val="1"/>
          <dgm:bulletEnabled val="1"/>
        </dgm:presLayoutVars>
      </dgm:prSet>
      <dgm:spPr/>
    </dgm:pt>
    <dgm:pt modelId="{BC26F3D3-32CE-497B-84FF-9A28AA38E9A6}" type="pres">
      <dgm:prSet presAssocID="{61E65508-3655-48B0-95B9-D6737CB87B06}" presName="descendantText" presStyleLbl="alignAccFollowNode1" presStyleIdx="2" presStyleCnt="3">
        <dgm:presLayoutVars>
          <dgm:bulletEnabled val="1"/>
        </dgm:presLayoutVars>
      </dgm:prSet>
      <dgm:spPr/>
    </dgm:pt>
  </dgm:ptLst>
  <dgm:cxnLst>
    <dgm:cxn modelId="{C328410D-B8A2-474C-87D2-E3E644BF97A1}" srcId="{652FC5F5-E08D-4B0E-826F-3FC5429ECF96}" destId="{BED8B493-9574-4EA9-AE1E-4123865F11F5}" srcOrd="0" destOrd="0" parTransId="{C0348F4F-06DC-4FD8-9229-18A1B71D8238}" sibTransId="{CB98F7C5-67A0-4573-B143-ECEFD5FB58FD}"/>
    <dgm:cxn modelId="{51894C3B-08A9-F748-B4BB-D1DDE81B3DF2}" type="presOf" srcId="{6A95FC90-BEE0-47AB-8B39-0C21A1657D5D}" destId="{BC26F3D3-32CE-497B-84FF-9A28AA38E9A6}" srcOrd="0" destOrd="0" presId="urn:microsoft.com/office/officeart/2005/8/layout/vList5"/>
    <dgm:cxn modelId="{D6A70149-803A-5F45-B8E7-7CC36FC73E5A}" type="presOf" srcId="{0CD82614-72BC-4A63-9E35-D374EDAEF18B}" destId="{15C6BC26-164F-4C84-9845-308AFB8C3A31}" srcOrd="0" destOrd="0" presId="urn:microsoft.com/office/officeart/2005/8/layout/vList5"/>
    <dgm:cxn modelId="{8B4F1F63-9369-48C6-BD23-D3C72E85DDF3}" srcId="{0CD82614-72BC-4A63-9E35-D374EDAEF18B}" destId="{066CA4F8-A4A6-4B96-A425-165904D16657}" srcOrd="0" destOrd="0" parTransId="{0DA52EEB-B922-457C-BA47-4F3984EECD15}" sibTransId="{26425E99-7DE3-44BF-B61E-36B583FD794E}"/>
    <dgm:cxn modelId="{0B14F185-60E9-BF4D-8FFB-A2D9379A0C1E}" type="presOf" srcId="{61E65508-3655-48B0-95B9-D6737CB87B06}" destId="{080C5A5C-BBD1-4481-8D30-B107A5008CB8}" srcOrd="0" destOrd="0" presId="urn:microsoft.com/office/officeart/2005/8/layout/vList5"/>
    <dgm:cxn modelId="{D3E8E48D-C874-4B22-9B93-60BBB7E3B838}" srcId="{066CA4F8-A4A6-4B96-A425-165904D16657}" destId="{E495E4FD-E80D-4112-94B6-BF757205B681}" srcOrd="0" destOrd="0" parTransId="{B8B6938B-54A4-4788-BDE3-25F359602355}" sibTransId="{FAC7E438-4205-4AEA-AAD3-DB76DF0C6930}"/>
    <dgm:cxn modelId="{EF354DA8-522F-4CDA-A779-DDA313E63219}" srcId="{0CD82614-72BC-4A63-9E35-D374EDAEF18B}" destId="{61E65508-3655-48B0-95B9-D6737CB87B06}" srcOrd="2" destOrd="0" parTransId="{FD33475C-56BD-48D5-A1FA-7A125DE2B9A4}" sibTransId="{CAB7B064-DBE6-4734-978D-01EFE0776132}"/>
    <dgm:cxn modelId="{77C4B6B1-4BFF-C84E-BD42-093789BCCA2D}" type="presOf" srcId="{066CA4F8-A4A6-4B96-A425-165904D16657}" destId="{2C382968-F0C6-4F5B-A345-FAFA6EDB319A}" srcOrd="0" destOrd="0" presId="urn:microsoft.com/office/officeart/2005/8/layout/vList5"/>
    <dgm:cxn modelId="{3884DDB8-6D0A-4FE4-BB09-FB0FE70EF039}" srcId="{0CD82614-72BC-4A63-9E35-D374EDAEF18B}" destId="{652FC5F5-E08D-4B0E-826F-3FC5429ECF96}" srcOrd="1" destOrd="0" parTransId="{411C5E5A-7A76-47DA-AF89-3A2204BB80C4}" sibTransId="{CFE30B59-C1D3-4003-9C8A-E30E5ED0A241}"/>
    <dgm:cxn modelId="{07C66ABB-BBE2-994B-8714-F2796849AF15}" type="presOf" srcId="{E495E4FD-E80D-4112-94B6-BF757205B681}" destId="{2057E558-7271-4F07-8C03-121E8F86F122}" srcOrd="0" destOrd="0" presId="urn:microsoft.com/office/officeart/2005/8/layout/vList5"/>
    <dgm:cxn modelId="{D46D0FCB-FB31-9A4F-9D41-14698CEA9A43}" type="presOf" srcId="{652FC5F5-E08D-4B0E-826F-3FC5429ECF96}" destId="{652A1385-6E94-4C3C-A283-7230B18F7791}" srcOrd="0" destOrd="0" presId="urn:microsoft.com/office/officeart/2005/8/layout/vList5"/>
    <dgm:cxn modelId="{4056E3D6-EEA6-43BB-A4B4-B092F44D6588}" srcId="{61E65508-3655-48B0-95B9-D6737CB87B06}" destId="{6A95FC90-BEE0-47AB-8B39-0C21A1657D5D}" srcOrd="0" destOrd="0" parTransId="{91AA8968-B835-488B-9CCD-B4A3D533B005}" sibTransId="{6245600B-120C-4737-927C-A28208D4DFC5}"/>
    <dgm:cxn modelId="{3392A3EF-3485-CE45-9D02-0425409A641B}" type="presOf" srcId="{BED8B493-9574-4EA9-AE1E-4123865F11F5}" destId="{2E1F08D2-21FC-4B2E-A1DC-3CF121295354}" srcOrd="0" destOrd="0" presId="urn:microsoft.com/office/officeart/2005/8/layout/vList5"/>
    <dgm:cxn modelId="{D6BD209E-F0AD-714E-A3ED-1DEA6F9CF20E}" type="presParOf" srcId="{15C6BC26-164F-4C84-9845-308AFB8C3A31}" destId="{9981822E-8B75-48CC-A9E3-DA7DDF087B33}" srcOrd="0" destOrd="0" presId="urn:microsoft.com/office/officeart/2005/8/layout/vList5"/>
    <dgm:cxn modelId="{C97A8C03-CBEA-EB41-AB6D-962285C30EBB}" type="presParOf" srcId="{9981822E-8B75-48CC-A9E3-DA7DDF087B33}" destId="{2C382968-F0C6-4F5B-A345-FAFA6EDB319A}" srcOrd="0" destOrd="0" presId="urn:microsoft.com/office/officeart/2005/8/layout/vList5"/>
    <dgm:cxn modelId="{BC915493-8E37-7C4A-BF3D-1A1CE2BC7107}" type="presParOf" srcId="{9981822E-8B75-48CC-A9E3-DA7DDF087B33}" destId="{2057E558-7271-4F07-8C03-121E8F86F122}" srcOrd="1" destOrd="0" presId="urn:microsoft.com/office/officeart/2005/8/layout/vList5"/>
    <dgm:cxn modelId="{F23442B0-9AAB-A243-B96B-627E60DE9443}" type="presParOf" srcId="{15C6BC26-164F-4C84-9845-308AFB8C3A31}" destId="{5E2EA80C-96E2-4FBD-A4D5-436CF453E1B0}" srcOrd="1" destOrd="0" presId="urn:microsoft.com/office/officeart/2005/8/layout/vList5"/>
    <dgm:cxn modelId="{67593DD4-4BED-1746-8F6A-9043EE1E3DEE}" type="presParOf" srcId="{15C6BC26-164F-4C84-9845-308AFB8C3A31}" destId="{D9B91624-A177-434E-B549-00668F9EF7BF}" srcOrd="2" destOrd="0" presId="urn:microsoft.com/office/officeart/2005/8/layout/vList5"/>
    <dgm:cxn modelId="{02AF9932-0426-944C-B9A2-CC29529646A8}" type="presParOf" srcId="{D9B91624-A177-434E-B549-00668F9EF7BF}" destId="{652A1385-6E94-4C3C-A283-7230B18F7791}" srcOrd="0" destOrd="0" presId="urn:microsoft.com/office/officeart/2005/8/layout/vList5"/>
    <dgm:cxn modelId="{4105C5B7-9903-5145-9A93-C7B2CADF0FE2}" type="presParOf" srcId="{D9B91624-A177-434E-B549-00668F9EF7BF}" destId="{2E1F08D2-21FC-4B2E-A1DC-3CF121295354}" srcOrd="1" destOrd="0" presId="urn:microsoft.com/office/officeart/2005/8/layout/vList5"/>
    <dgm:cxn modelId="{B8599F3D-2E12-5146-9AAC-DD94B11343D0}" type="presParOf" srcId="{15C6BC26-164F-4C84-9845-308AFB8C3A31}" destId="{75F8A41F-4D19-4CA0-85DC-CC961EAC06AE}" srcOrd="3" destOrd="0" presId="urn:microsoft.com/office/officeart/2005/8/layout/vList5"/>
    <dgm:cxn modelId="{62E3D311-EF34-B64A-88A3-13F42EBAE717}" type="presParOf" srcId="{15C6BC26-164F-4C84-9845-308AFB8C3A31}" destId="{0478306C-8FEB-4ECB-8B17-5659229A5112}" srcOrd="4" destOrd="0" presId="urn:microsoft.com/office/officeart/2005/8/layout/vList5"/>
    <dgm:cxn modelId="{9D6BC7A8-C8F6-DC4C-B0F6-479017859EBE}" type="presParOf" srcId="{0478306C-8FEB-4ECB-8B17-5659229A5112}" destId="{080C5A5C-BBD1-4481-8D30-B107A5008CB8}" srcOrd="0" destOrd="0" presId="urn:microsoft.com/office/officeart/2005/8/layout/vList5"/>
    <dgm:cxn modelId="{55915510-3CF8-7A46-8EB4-9A11F68F7206}" type="presParOf" srcId="{0478306C-8FEB-4ECB-8B17-5659229A5112}" destId="{BC26F3D3-32CE-497B-84FF-9A28AA38E9A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B207552-3F3B-46BE-9195-04269BA317B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0C1D1A9-5CC9-4407-B7CA-EED1ED7461B6}">
      <dgm:prSet custT="1"/>
      <dgm:spPr/>
      <dgm:t>
        <a:bodyPr/>
        <a:lstStyle/>
        <a:p>
          <a:pPr rtl="0"/>
          <a:r>
            <a:rPr lang="en-US" sz="2400" dirty="0"/>
            <a:t>Q:  Why use a graph database?</a:t>
          </a:r>
        </a:p>
      </dgm:t>
    </dgm:pt>
    <dgm:pt modelId="{1F356F45-5A9A-424E-BC13-D468F4E07267}" type="parTrans" cxnId="{F88EDF74-7D27-449A-9CFA-59B65626CB59}">
      <dgm:prSet/>
      <dgm:spPr/>
      <dgm:t>
        <a:bodyPr/>
        <a:lstStyle/>
        <a:p>
          <a:endParaRPr lang="en-US" sz="1400"/>
        </a:p>
      </dgm:t>
    </dgm:pt>
    <dgm:pt modelId="{1C671BA9-2DDB-4229-9819-399FE21F04C7}" type="sibTrans" cxnId="{F88EDF74-7D27-449A-9CFA-59B65626CB59}">
      <dgm:prSet/>
      <dgm:spPr/>
      <dgm:t>
        <a:bodyPr/>
        <a:lstStyle/>
        <a:p>
          <a:endParaRPr lang="en-US" sz="1400"/>
        </a:p>
      </dgm:t>
    </dgm:pt>
    <dgm:pt modelId="{873D8F47-210D-4C57-9618-E73076176AE4}">
      <dgm:prSet custT="1"/>
      <dgm:spPr/>
      <dgm:t>
        <a:bodyPr/>
        <a:lstStyle/>
        <a:p>
          <a:pPr rtl="0"/>
          <a:r>
            <a:rPr lang="en-US" sz="2400" dirty="0"/>
            <a:t>#1: It is all about the relationships.</a:t>
          </a:r>
        </a:p>
      </dgm:t>
    </dgm:pt>
    <dgm:pt modelId="{36D3EC15-7D72-44F1-A1F8-EFD15A8012BD}" type="parTrans" cxnId="{672532DB-525B-4599-B3AE-F7C8AA79A0EB}">
      <dgm:prSet/>
      <dgm:spPr/>
      <dgm:t>
        <a:bodyPr/>
        <a:lstStyle/>
        <a:p>
          <a:endParaRPr lang="en-US" sz="1400"/>
        </a:p>
      </dgm:t>
    </dgm:pt>
    <dgm:pt modelId="{9F022E94-62B5-4133-B9B1-7913FBD19346}" type="sibTrans" cxnId="{672532DB-525B-4599-B3AE-F7C8AA79A0EB}">
      <dgm:prSet/>
      <dgm:spPr/>
      <dgm:t>
        <a:bodyPr/>
        <a:lstStyle/>
        <a:p>
          <a:endParaRPr lang="en-US" sz="1400"/>
        </a:p>
      </dgm:t>
    </dgm:pt>
    <dgm:pt modelId="{6F9FE511-E3D6-410E-8954-D25D247CED9E}">
      <dgm:prSet custT="1"/>
      <dgm:spPr/>
      <dgm:t>
        <a:bodyPr/>
        <a:lstStyle/>
        <a:p>
          <a:pPr rtl="0"/>
          <a:r>
            <a:rPr lang="en-US" sz="2400" dirty="0"/>
            <a:t>#2: First learn #1.</a:t>
          </a:r>
        </a:p>
      </dgm:t>
    </dgm:pt>
    <dgm:pt modelId="{2DCB0513-7608-4CB0-A6DA-1C26783224A4}" type="parTrans" cxnId="{3E1C0F33-DFE8-4F66-B36E-AE88CDCE9186}">
      <dgm:prSet/>
      <dgm:spPr/>
      <dgm:t>
        <a:bodyPr/>
        <a:lstStyle/>
        <a:p>
          <a:endParaRPr lang="en-US" sz="1400"/>
        </a:p>
      </dgm:t>
    </dgm:pt>
    <dgm:pt modelId="{18152F2A-F301-4AC2-9ADB-24E52575304F}" type="sibTrans" cxnId="{3E1C0F33-DFE8-4F66-B36E-AE88CDCE9186}">
      <dgm:prSet/>
      <dgm:spPr/>
      <dgm:t>
        <a:bodyPr/>
        <a:lstStyle/>
        <a:p>
          <a:endParaRPr lang="en-US" sz="1400"/>
        </a:p>
      </dgm:t>
    </dgm:pt>
    <dgm:pt modelId="{8172956E-7653-4D63-89D5-023937FEF18D}">
      <dgm:prSet custT="1"/>
      <dgm:spPr/>
      <dgm:t>
        <a:bodyPr/>
        <a:lstStyle/>
        <a:p>
          <a:pPr rtl="0"/>
          <a:r>
            <a:rPr lang="en-US" sz="2400" dirty="0"/>
            <a:t>A:  Here is the simplified answer.</a:t>
          </a:r>
        </a:p>
      </dgm:t>
    </dgm:pt>
    <dgm:pt modelId="{44761273-AA74-49C1-BD0C-24004687984B}" type="parTrans" cxnId="{1DB4FCA0-6CF3-4EEB-B5F9-5392FFE6E902}">
      <dgm:prSet/>
      <dgm:spPr/>
      <dgm:t>
        <a:bodyPr/>
        <a:lstStyle/>
        <a:p>
          <a:endParaRPr lang="en-US" sz="1400"/>
        </a:p>
      </dgm:t>
    </dgm:pt>
    <dgm:pt modelId="{22F222FD-1047-4C99-A84A-6E7C3E9AD845}" type="sibTrans" cxnId="{1DB4FCA0-6CF3-4EEB-B5F9-5392FFE6E902}">
      <dgm:prSet/>
      <dgm:spPr/>
      <dgm:t>
        <a:bodyPr/>
        <a:lstStyle/>
        <a:p>
          <a:endParaRPr lang="en-US" sz="1400"/>
        </a:p>
      </dgm:t>
    </dgm:pt>
    <dgm:pt modelId="{B9ECED93-0C11-42A2-BDB7-C4971F162E0E}" type="pres">
      <dgm:prSet presAssocID="{5B207552-3F3B-46BE-9195-04269BA317B2}" presName="linear" presStyleCnt="0">
        <dgm:presLayoutVars>
          <dgm:animLvl val="lvl"/>
          <dgm:resizeHandles val="exact"/>
        </dgm:presLayoutVars>
      </dgm:prSet>
      <dgm:spPr/>
    </dgm:pt>
    <dgm:pt modelId="{22DB5051-1B68-4535-A6C6-7232C12D76AB}" type="pres">
      <dgm:prSet presAssocID="{30C1D1A9-5CC9-4407-B7CA-EED1ED7461B6}" presName="parentText" presStyleLbl="node1" presStyleIdx="0" presStyleCnt="2">
        <dgm:presLayoutVars>
          <dgm:chMax val="0"/>
          <dgm:bulletEnabled val="1"/>
        </dgm:presLayoutVars>
      </dgm:prSet>
      <dgm:spPr/>
    </dgm:pt>
    <dgm:pt modelId="{9CD7EB11-FF18-42FA-898E-A2EA21483F11}" type="pres">
      <dgm:prSet presAssocID="{1C671BA9-2DDB-4229-9819-399FE21F04C7}" presName="spacer" presStyleCnt="0"/>
      <dgm:spPr/>
    </dgm:pt>
    <dgm:pt modelId="{D309256B-422A-4CC4-AC73-38ABD000EBF3}" type="pres">
      <dgm:prSet presAssocID="{8172956E-7653-4D63-89D5-023937FEF18D}" presName="parentText" presStyleLbl="node1" presStyleIdx="1" presStyleCnt="2">
        <dgm:presLayoutVars>
          <dgm:chMax val="0"/>
          <dgm:bulletEnabled val="1"/>
        </dgm:presLayoutVars>
      </dgm:prSet>
      <dgm:spPr/>
    </dgm:pt>
    <dgm:pt modelId="{7B966A5F-FCFF-4638-8CB1-BC58CA81294E}" type="pres">
      <dgm:prSet presAssocID="{8172956E-7653-4D63-89D5-023937FEF18D}" presName="childText" presStyleLbl="revTx" presStyleIdx="0" presStyleCnt="1">
        <dgm:presLayoutVars>
          <dgm:bulletEnabled val="1"/>
        </dgm:presLayoutVars>
      </dgm:prSet>
      <dgm:spPr/>
    </dgm:pt>
  </dgm:ptLst>
  <dgm:cxnLst>
    <dgm:cxn modelId="{753B2B0F-8549-724F-9C53-9E64F44A4FE0}" type="presOf" srcId="{30C1D1A9-5CC9-4407-B7CA-EED1ED7461B6}" destId="{22DB5051-1B68-4535-A6C6-7232C12D76AB}" srcOrd="0" destOrd="0" presId="urn:microsoft.com/office/officeart/2005/8/layout/vList2"/>
    <dgm:cxn modelId="{3E1C0F33-DFE8-4F66-B36E-AE88CDCE9186}" srcId="{8172956E-7653-4D63-89D5-023937FEF18D}" destId="{6F9FE511-E3D6-410E-8954-D25D247CED9E}" srcOrd="1" destOrd="0" parTransId="{2DCB0513-7608-4CB0-A6DA-1C26783224A4}" sibTransId="{18152F2A-F301-4AC2-9ADB-24E52575304F}"/>
    <dgm:cxn modelId="{F88EDF74-7D27-449A-9CFA-59B65626CB59}" srcId="{5B207552-3F3B-46BE-9195-04269BA317B2}" destId="{30C1D1A9-5CC9-4407-B7CA-EED1ED7461B6}" srcOrd="0" destOrd="0" parTransId="{1F356F45-5A9A-424E-BC13-D468F4E07267}" sibTransId="{1C671BA9-2DDB-4229-9819-399FE21F04C7}"/>
    <dgm:cxn modelId="{1DB4FCA0-6CF3-4EEB-B5F9-5392FFE6E902}" srcId="{5B207552-3F3B-46BE-9195-04269BA317B2}" destId="{8172956E-7653-4D63-89D5-023937FEF18D}" srcOrd="1" destOrd="0" parTransId="{44761273-AA74-49C1-BD0C-24004687984B}" sibTransId="{22F222FD-1047-4C99-A84A-6E7C3E9AD845}"/>
    <dgm:cxn modelId="{DCC111CA-E455-CA4F-9ECC-7AA9DA9AD209}" type="presOf" srcId="{5B207552-3F3B-46BE-9195-04269BA317B2}" destId="{B9ECED93-0C11-42A2-BDB7-C4971F162E0E}" srcOrd="0" destOrd="0" presId="urn:microsoft.com/office/officeart/2005/8/layout/vList2"/>
    <dgm:cxn modelId="{672532DB-525B-4599-B3AE-F7C8AA79A0EB}" srcId="{8172956E-7653-4D63-89D5-023937FEF18D}" destId="{873D8F47-210D-4C57-9618-E73076176AE4}" srcOrd="0" destOrd="0" parTransId="{36D3EC15-7D72-44F1-A1F8-EFD15A8012BD}" sibTransId="{9F022E94-62B5-4133-B9B1-7913FBD19346}"/>
    <dgm:cxn modelId="{03F9F6E7-750D-AE48-9A88-5814AF18098A}" type="presOf" srcId="{873D8F47-210D-4C57-9618-E73076176AE4}" destId="{7B966A5F-FCFF-4638-8CB1-BC58CA81294E}" srcOrd="0" destOrd="0" presId="urn:microsoft.com/office/officeart/2005/8/layout/vList2"/>
    <dgm:cxn modelId="{56FC84E8-7BDB-1D49-A89A-1E1B25C09768}" type="presOf" srcId="{8172956E-7653-4D63-89D5-023937FEF18D}" destId="{D309256B-422A-4CC4-AC73-38ABD000EBF3}" srcOrd="0" destOrd="0" presId="urn:microsoft.com/office/officeart/2005/8/layout/vList2"/>
    <dgm:cxn modelId="{DA65A2F1-2CF2-BC4D-B368-63A6BCB93960}" type="presOf" srcId="{6F9FE511-E3D6-410E-8954-D25D247CED9E}" destId="{7B966A5F-FCFF-4638-8CB1-BC58CA81294E}" srcOrd="0" destOrd="1" presId="urn:microsoft.com/office/officeart/2005/8/layout/vList2"/>
    <dgm:cxn modelId="{9607890A-CC62-4545-9264-789689645B5A}" type="presParOf" srcId="{B9ECED93-0C11-42A2-BDB7-C4971F162E0E}" destId="{22DB5051-1B68-4535-A6C6-7232C12D76AB}" srcOrd="0" destOrd="0" presId="urn:microsoft.com/office/officeart/2005/8/layout/vList2"/>
    <dgm:cxn modelId="{AA7B492D-1062-614B-8D93-AD6BD6646ACA}" type="presParOf" srcId="{B9ECED93-0C11-42A2-BDB7-C4971F162E0E}" destId="{9CD7EB11-FF18-42FA-898E-A2EA21483F11}" srcOrd="1" destOrd="0" presId="urn:microsoft.com/office/officeart/2005/8/layout/vList2"/>
    <dgm:cxn modelId="{E89D3A55-675D-CB41-BA34-C9F6B9A3995C}" type="presParOf" srcId="{B9ECED93-0C11-42A2-BDB7-C4971F162E0E}" destId="{D309256B-422A-4CC4-AC73-38ABD000EBF3}" srcOrd="2" destOrd="0" presId="urn:microsoft.com/office/officeart/2005/8/layout/vList2"/>
    <dgm:cxn modelId="{E80216D2-B6E2-7745-8CF4-0765D1602F29}" type="presParOf" srcId="{B9ECED93-0C11-42A2-BDB7-C4971F162E0E}" destId="{7B966A5F-FCFF-4638-8CB1-BC58CA81294E}"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B207274-6EE1-4F57-BF64-04DD1F45E44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32E8FE1-3CFE-4EB6-985C-E57133CDE1CB}">
      <dgm:prSet/>
      <dgm:spPr/>
      <dgm:t>
        <a:bodyPr/>
        <a:lstStyle/>
        <a:p>
          <a:pPr rtl="0"/>
          <a:r>
            <a:rPr lang="en-US" dirty="0"/>
            <a:t>Graph Modeling Rules: “By the book</a:t>
          </a:r>
          <a:r>
            <a:rPr lang="en-US" baseline="30000" dirty="0"/>
            <a:t>1</a:t>
          </a:r>
          <a:r>
            <a:rPr lang="en-US" dirty="0"/>
            <a:t>”</a:t>
          </a:r>
        </a:p>
      </dgm:t>
    </dgm:pt>
    <dgm:pt modelId="{866A8DBE-1195-48C0-A2E4-E11BA091732F}" type="parTrans" cxnId="{520B30EA-28B4-47B8-A424-B37855404163}">
      <dgm:prSet/>
      <dgm:spPr/>
      <dgm:t>
        <a:bodyPr/>
        <a:lstStyle/>
        <a:p>
          <a:endParaRPr lang="en-US"/>
        </a:p>
      </dgm:t>
    </dgm:pt>
    <dgm:pt modelId="{88EB809C-0BA9-43B9-8B8D-B15D2B28F27A}" type="sibTrans" cxnId="{520B30EA-28B4-47B8-A424-B37855404163}">
      <dgm:prSet/>
      <dgm:spPr/>
      <dgm:t>
        <a:bodyPr/>
        <a:lstStyle/>
        <a:p>
          <a:endParaRPr lang="en-US"/>
        </a:p>
      </dgm:t>
    </dgm:pt>
    <dgm:pt modelId="{B9827BE0-0A4D-49F3-BC3D-AB2B37AAF182}">
      <dgm:prSet/>
      <dgm:spPr/>
      <dgm:t>
        <a:bodyPr/>
        <a:lstStyle/>
        <a:p>
          <a:pPr rtl="0"/>
          <a:r>
            <a:rPr lang="en-US" dirty="0"/>
            <a:t>Nodes for Things, Relationships for Structure</a:t>
          </a:r>
          <a:endParaRPr lang="en-US" baseline="30000" dirty="0"/>
        </a:p>
      </dgm:t>
    </dgm:pt>
    <dgm:pt modelId="{293A29A5-2F90-4E93-9CE1-C5C38C80ECFD}" type="parTrans" cxnId="{BA412CC0-4050-4451-8AEF-76935DA8E2E4}">
      <dgm:prSet/>
      <dgm:spPr/>
      <dgm:t>
        <a:bodyPr/>
        <a:lstStyle/>
        <a:p>
          <a:endParaRPr lang="en-US"/>
        </a:p>
      </dgm:t>
    </dgm:pt>
    <dgm:pt modelId="{92E6516E-C1CC-48FF-BF1A-715D659FD8BB}" type="sibTrans" cxnId="{BA412CC0-4050-4451-8AEF-76935DA8E2E4}">
      <dgm:prSet/>
      <dgm:spPr/>
      <dgm:t>
        <a:bodyPr/>
        <a:lstStyle/>
        <a:p>
          <a:endParaRPr lang="en-US"/>
        </a:p>
      </dgm:t>
    </dgm:pt>
    <dgm:pt modelId="{3841ED1B-5F76-4573-8142-3A10978C129E}">
      <dgm:prSet/>
      <dgm:spPr/>
      <dgm:t>
        <a:bodyPr/>
        <a:lstStyle/>
        <a:p>
          <a:pPr rtl="0"/>
          <a:r>
            <a:rPr lang="en-US" dirty="0"/>
            <a:t>Use nodes to represent entities –things of interest</a:t>
          </a:r>
        </a:p>
      </dgm:t>
    </dgm:pt>
    <dgm:pt modelId="{B7549695-ACD9-4FD1-96BD-4112C99A3CB7}" type="parTrans" cxnId="{38D59F33-8946-4235-84B8-5C4754437438}">
      <dgm:prSet/>
      <dgm:spPr/>
      <dgm:t>
        <a:bodyPr/>
        <a:lstStyle/>
        <a:p>
          <a:endParaRPr lang="en-US"/>
        </a:p>
      </dgm:t>
    </dgm:pt>
    <dgm:pt modelId="{15C2A4A9-5E58-44CF-9819-B782960F96DD}" type="sibTrans" cxnId="{38D59F33-8946-4235-84B8-5C4754437438}">
      <dgm:prSet/>
      <dgm:spPr/>
      <dgm:t>
        <a:bodyPr/>
        <a:lstStyle/>
        <a:p>
          <a:endParaRPr lang="en-US"/>
        </a:p>
      </dgm:t>
    </dgm:pt>
    <dgm:pt modelId="{DEE3FD34-6605-422D-AF3E-2DE9D2C2FE65}">
      <dgm:prSet/>
      <dgm:spPr/>
      <dgm:t>
        <a:bodyPr/>
        <a:lstStyle/>
        <a:p>
          <a:pPr rtl="0"/>
          <a:r>
            <a:rPr lang="en-US" dirty="0"/>
            <a:t>Use relationships to build structure</a:t>
          </a:r>
        </a:p>
      </dgm:t>
    </dgm:pt>
    <dgm:pt modelId="{10D75C6A-29D9-4CBE-8F1C-F3F3FFEDC7ED}" type="parTrans" cxnId="{4B18AA3B-6D26-49B7-A6E2-8CCFB7BD26FC}">
      <dgm:prSet/>
      <dgm:spPr/>
      <dgm:t>
        <a:bodyPr/>
        <a:lstStyle/>
        <a:p>
          <a:endParaRPr lang="en-US"/>
        </a:p>
      </dgm:t>
    </dgm:pt>
    <dgm:pt modelId="{BB6F2521-0D6D-4E50-9B6D-5C1AC370F657}" type="sibTrans" cxnId="{4B18AA3B-6D26-49B7-A6E2-8CCFB7BD26FC}">
      <dgm:prSet/>
      <dgm:spPr/>
      <dgm:t>
        <a:bodyPr/>
        <a:lstStyle/>
        <a:p>
          <a:endParaRPr lang="en-US"/>
        </a:p>
      </dgm:t>
    </dgm:pt>
    <dgm:pt modelId="{68E80A14-7500-4D27-B42F-6B1CAF25A395}">
      <dgm:prSet/>
      <dgm:spPr/>
      <dgm:t>
        <a:bodyPr/>
        <a:lstStyle/>
        <a:p>
          <a:pPr rtl="0"/>
          <a:r>
            <a:rPr lang="en-US" dirty="0"/>
            <a:t>Use node properties to represent entity attributes, plus metadata</a:t>
          </a:r>
        </a:p>
      </dgm:t>
    </dgm:pt>
    <dgm:pt modelId="{AE51C747-F371-43DC-B065-61FFA54C3A46}" type="parTrans" cxnId="{35CB4675-2694-4954-ABE8-E7387F819C07}">
      <dgm:prSet/>
      <dgm:spPr/>
      <dgm:t>
        <a:bodyPr/>
        <a:lstStyle/>
        <a:p>
          <a:endParaRPr lang="en-US"/>
        </a:p>
      </dgm:t>
    </dgm:pt>
    <dgm:pt modelId="{A28580C4-1AFE-4B14-AC88-D0E2DE041361}" type="sibTrans" cxnId="{35CB4675-2694-4954-ABE8-E7387F819C07}">
      <dgm:prSet/>
      <dgm:spPr/>
      <dgm:t>
        <a:bodyPr/>
        <a:lstStyle/>
        <a:p>
          <a:endParaRPr lang="en-US"/>
        </a:p>
      </dgm:t>
    </dgm:pt>
    <dgm:pt modelId="{15123D50-21BA-4348-A561-8936FB5F9EA7}">
      <dgm:prSet/>
      <dgm:spPr/>
      <dgm:t>
        <a:bodyPr/>
        <a:lstStyle/>
        <a:p>
          <a:pPr rtl="0"/>
          <a:r>
            <a:rPr lang="en-US" dirty="0"/>
            <a:t>Express connections between entities</a:t>
          </a:r>
        </a:p>
      </dgm:t>
    </dgm:pt>
    <dgm:pt modelId="{D66A2958-C7DF-46B0-9B62-09F414498241}" type="parTrans" cxnId="{E7B3C35E-3B98-403A-8EA0-4FB4AF5743B6}">
      <dgm:prSet/>
      <dgm:spPr/>
      <dgm:t>
        <a:bodyPr/>
        <a:lstStyle/>
        <a:p>
          <a:endParaRPr lang="en-US"/>
        </a:p>
      </dgm:t>
    </dgm:pt>
    <dgm:pt modelId="{D9DB70E4-8D4D-403A-840B-AE2FDB74B812}" type="sibTrans" cxnId="{E7B3C35E-3B98-403A-8EA0-4FB4AF5743B6}">
      <dgm:prSet/>
      <dgm:spPr/>
      <dgm:t>
        <a:bodyPr/>
        <a:lstStyle/>
        <a:p>
          <a:endParaRPr lang="en-US"/>
        </a:p>
      </dgm:t>
    </dgm:pt>
    <dgm:pt modelId="{AFA8FC81-A971-4494-A875-D9251900002C}">
      <dgm:prSet/>
      <dgm:spPr/>
      <dgm:t>
        <a:bodyPr/>
        <a:lstStyle/>
        <a:p>
          <a:pPr rtl="0"/>
          <a:r>
            <a:rPr lang="en-US" dirty="0"/>
            <a:t>Establish semantic context for each entity	</a:t>
          </a:r>
        </a:p>
      </dgm:t>
    </dgm:pt>
    <dgm:pt modelId="{1D11ECAC-398F-4C81-BFDD-AC60B498CF2E}" type="parTrans" cxnId="{8876C803-0625-4B49-83FE-ECCBEB1FA12E}">
      <dgm:prSet/>
      <dgm:spPr/>
      <dgm:t>
        <a:bodyPr/>
        <a:lstStyle/>
        <a:p>
          <a:endParaRPr lang="en-US"/>
        </a:p>
      </dgm:t>
    </dgm:pt>
    <dgm:pt modelId="{7412DADF-F2BA-4EEB-923C-316F7E446A15}" type="sibTrans" cxnId="{8876C803-0625-4B49-83FE-ECCBEB1FA12E}">
      <dgm:prSet/>
      <dgm:spPr/>
      <dgm:t>
        <a:bodyPr/>
        <a:lstStyle/>
        <a:p>
          <a:endParaRPr lang="en-US"/>
        </a:p>
      </dgm:t>
    </dgm:pt>
    <dgm:pt modelId="{82D53F6C-91EC-4DE8-B629-7389216DE8D2}">
      <dgm:prSet/>
      <dgm:spPr/>
      <dgm:t>
        <a:bodyPr/>
        <a:lstStyle/>
        <a:p>
          <a:pPr rtl="0"/>
          <a:r>
            <a:rPr lang="en-US" dirty="0"/>
            <a:t>Use relationship properties to express the strength, weight, or quality of a relationship, plus metadata.</a:t>
          </a:r>
        </a:p>
      </dgm:t>
    </dgm:pt>
    <dgm:pt modelId="{B41B5F9D-10A5-4BF0-B491-3689DEA133E7}" type="parTrans" cxnId="{C2AD29E7-EE41-42EB-8781-8DE0D24E0FE9}">
      <dgm:prSet/>
      <dgm:spPr/>
      <dgm:t>
        <a:bodyPr/>
        <a:lstStyle/>
        <a:p>
          <a:endParaRPr lang="en-US"/>
        </a:p>
      </dgm:t>
    </dgm:pt>
    <dgm:pt modelId="{DEE78918-E7FD-4F08-A737-CB45B887A702}" type="sibTrans" cxnId="{C2AD29E7-EE41-42EB-8781-8DE0D24E0FE9}">
      <dgm:prSet/>
      <dgm:spPr/>
      <dgm:t>
        <a:bodyPr/>
        <a:lstStyle/>
        <a:p>
          <a:endParaRPr lang="en-US"/>
        </a:p>
      </dgm:t>
    </dgm:pt>
    <dgm:pt modelId="{CC59624C-4452-45D5-AADE-3460068473AC}" type="pres">
      <dgm:prSet presAssocID="{DB207274-6EE1-4F57-BF64-04DD1F45E443}" presName="Name0" presStyleCnt="0">
        <dgm:presLayoutVars>
          <dgm:dir/>
          <dgm:animLvl val="lvl"/>
          <dgm:resizeHandles val="exact"/>
        </dgm:presLayoutVars>
      </dgm:prSet>
      <dgm:spPr/>
    </dgm:pt>
    <dgm:pt modelId="{7DF350CD-650D-499B-AB9C-6DDE040CB0EF}" type="pres">
      <dgm:prSet presAssocID="{632E8FE1-3CFE-4EB6-985C-E57133CDE1CB}" presName="composite" presStyleCnt="0"/>
      <dgm:spPr/>
    </dgm:pt>
    <dgm:pt modelId="{C0DA74EF-1065-4897-A876-272AB7BA0B4B}" type="pres">
      <dgm:prSet presAssocID="{632E8FE1-3CFE-4EB6-985C-E57133CDE1CB}" presName="parTx" presStyleLbl="alignNode1" presStyleIdx="0" presStyleCnt="1">
        <dgm:presLayoutVars>
          <dgm:chMax val="0"/>
          <dgm:chPref val="0"/>
          <dgm:bulletEnabled val="1"/>
        </dgm:presLayoutVars>
      </dgm:prSet>
      <dgm:spPr/>
    </dgm:pt>
    <dgm:pt modelId="{5730ED98-2798-4913-9C81-083F02DEC4C2}" type="pres">
      <dgm:prSet presAssocID="{632E8FE1-3CFE-4EB6-985C-E57133CDE1CB}" presName="desTx" presStyleLbl="alignAccFollowNode1" presStyleIdx="0" presStyleCnt="1">
        <dgm:presLayoutVars>
          <dgm:bulletEnabled val="1"/>
        </dgm:presLayoutVars>
      </dgm:prSet>
      <dgm:spPr/>
    </dgm:pt>
  </dgm:ptLst>
  <dgm:cxnLst>
    <dgm:cxn modelId="{8876C803-0625-4B49-83FE-ECCBEB1FA12E}" srcId="{DEE3FD34-6605-422D-AF3E-2DE9D2C2FE65}" destId="{AFA8FC81-A971-4494-A875-D9251900002C}" srcOrd="1" destOrd="0" parTransId="{1D11ECAC-398F-4C81-BFDD-AC60B498CF2E}" sibTransId="{7412DADF-F2BA-4EEB-923C-316F7E446A15}"/>
    <dgm:cxn modelId="{96D8EA15-2B4D-AB44-B920-000679C8E2F1}" type="presOf" srcId="{82D53F6C-91EC-4DE8-B629-7389216DE8D2}" destId="{5730ED98-2798-4913-9C81-083F02DEC4C2}" srcOrd="0" destOrd="6" presId="urn:microsoft.com/office/officeart/2005/8/layout/hList1"/>
    <dgm:cxn modelId="{14C7D51E-EDC8-D145-8976-27E694FE4780}" type="presOf" srcId="{DEE3FD34-6605-422D-AF3E-2DE9D2C2FE65}" destId="{5730ED98-2798-4913-9C81-083F02DEC4C2}" srcOrd="0" destOrd="2" presId="urn:microsoft.com/office/officeart/2005/8/layout/hList1"/>
    <dgm:cxn modelId="{38D59F33-8946-4235-84B8-5C4754437438}" srcId="{632E8FE1-3CFE-4EB6-985C-E57133CDE1CB}" destId="{3841ED1B-5F76-4573-8142-3A10978C129E}" srcOrd="1" destOrd="0" parTransId="{B7549695-ACD9-4FD1-96BD-4112C99A3CB7}" sibTransId="{15C2A4A9-5E58-44CF-9819-B782960F96DD}"/>
    <dgm:cxn modelId="{4B18AA3B-6D26-49B7-A6E2-8CCFB7BD26FC}" srcId="{632E8FE1-3CFE-4EB6-985C-E57133CDE1CB}" destId="{DEE3FD34-6605-422D-AF3E-2DE9D2C2FE65}" srcOrd="2" destOrd="0" parTransId="{10D75C6A-29D9-4CBE-8F1C-F3F3FFEDC7ED}" sibTransId="{BB6F2521-0D6D-4E50-9B6D-5C1AC370F657}"/>
    <dgm:cxn modelId="{A6E93659-EE8D-0944-9328-8F816B335323}" type="presOf" srcId="{68E80A14-7500-4D27-B42F-6B1CAF25A395}" destId="{5730ED98-2798-4913-9C81-083F02DEC4C2}" srcOrd="0" destOrd="5" presId="urn:microsoft.com/office/officeart/2005/8/layout/hList1"/>
    <dgm:cxn modelId="{E7B3C35E-3B98-403A-8EA0-4FB4AF5743B6}" srcId="{DEE3FD34-6605-422D-AF3E-2DE9D2C2FE65}" destId="{15123D50-21BA-4348-A561-8936FB5F9EA7}" srcOrd="0" destOrd="0" parTransId="{D66A2958-C7DF-46B0-9B62-09F414498241}" sibTransId="{D9DB70E4-8D4D-403A-840B-AE2FDB74B812}"/>
    <dgm:cxn modelId="{D67D8E64-756D-974E-8FF2-4394F3FA28FD}" type="presOf" srcId="{632E8FE1-3CFE-4EB6-985C-E57133CDE1CB}" destId="{C0DA74EF-1065-4897-A876-272AB7BA0B4B}" srcOrd="0" destOrd="0" presId="urn:microsoft.com/office/officeart/2005/8/layout/hList1"/>
    <dgm:cxn modelId="{35CB4675-2694-4954-ABE8-E7387F819C07}" srcId="{632E8FE1-3CFE-4EB6-985C-E57133CDE1CB}" destId="{68E80A14-7500-4D27-B42F-6B1CAF25A395}" srcOrd="3" destOrd="0" parTransId="{AE51C747-F371-43DC-B065-61FFA54C3A46}" sibTransId="{A28580C4-1AFE-4B14-AC88-D0E2DE041361}"/>
    <dgm:cxn modelId="{C3469A83-65C3-7C4D-A860-A5477E3754A1}" type="presOf" srcId="{DB207274-6EE1-4F57-BF64-04DD1F45E443}" destId="{CC59624C-4452-45D5-AADE-3460068473AC}" srcOrd="0" destOrd="0" presId="urn:microsoft.com/office/officeart/2005/8/layout/hList1"/>
    <dgm:cxn modelId="{09499197-3202-EC47-AF4D-E2A94998E2E9}" type="presOf" srcId="{AFA8FC81-A971-4494-A875-D9251900002C}" destId="{5730ED98-2798-4913-9C81-083F02DEC4C2}" srcOrd="0" destOrd="4" presId="urn:microsoft.com/office/officeart/2005/8/layout/hList1"/>
    <dgm:cxn modelId="{592C86B0-D140-7149-866E-5890FD584377}" type="presOf" srcId="{3841ED1B-5F76-4573-8142-3A10978C129E}" destId="{5730ED98-2798-4913-9C81-083F02DEC4C2}" srcOrd="0" destOrd="1" presId="urn:microsoft.com/office/officeart/2005/8/layout/hList1"/>
    <dgm:cxn modelId="{BA412CC0-4050-4451-8AEF-76935DA8E2E4}" srcId="{632E8FE1-3CFE-4EB6-985C-E57133CDE1CB}" destId="{B9827BE0-0A4D-49F3-BC3D-AB2B37AAF182}" srcOrd="0" destOrd="0" parTransId="{293A29A5-2F90-4E93-9CE1-C5C38C80ECFD}" sibTransId="{92E6516E-C1CC-48FF-BF1A-715D659FD8BB}"/>
    <dgm:cxn modelId="{283DF9DF-2B38-1842-B1EA-F51D0571D909}" type="presOf" srcId="{B9827BE0-0A4D-49F3-BC3D-AB2B37AAF182}" destId="{5730ED98-2798-4913-9C81-083F02DEC4C2}" srcOrd="0" destOrd="0" presId="urn:microsoft.com/office/officeart/2005/8/layout/hList1"/>
    <dgm:cxn modelId="{35F47EE3-F594-C64C-B5F6-CDC967B05942}" type="presOf" srcId="{15123D50-21BA-4348-A561-8936FB5F9EA7}" destId="{5730ED98-2798-4913-9C81-083F02DEC4C2}" srcOrd="0" destOrd="3" presId="urn:microsoft.com/office/officeart/2005/8/layout/hList1"/>
    <dgm:cxn modelId="{C2AD29E7-EE41-42EB-8781-8DE0D24E0FE9}" srcId="{632E8FE1-3CFE-4EB6-985C-E57133CDE1CB}" destId="{82D53F6C-91EC-4DE8-B629-7389216DE8D2}" srcOrd="4" destOrd="0" parTransId="{B41B5F9D-10A5-4BF0-B491-3689DEA133E7}" sibTransId="{DEE78918-E7FD-4F08-A737-CB45B887A702}"/>
    <dgm:cxn modelId="{520B30EA-28B4-47B8-A424-B37855404163}" srcId="{DB207274-6EE1-4F57-BF64-04DD1F45E443}" destId="{632E8FE1-3CFE-4EB6-985C-E57133CDE1CB}" srcOrd="0" destOrd="0" parTransId="{866A8DBE-1195-48C0-A2E4-E11BA091732F}" sibTransId="{88EB809C-0BA9-43B9-8B8D-B15D2B28F27A}"/>
    <dgm:cxn modelId="{2CDE37F0-1DF5-7849-86B2-4B5D4A328A0E}" type="presParOf" srcId="{CC59624C-4452-45D5-AADE-3460068473AC}" destId="{7DF350CD-650D-499B-AB9C-6DDE040CB0EF}" srcOrd="0" destOrd="0" presId="urn:microsoft.com/office/officeart/2005/8/layout/hList1"/>
    <dgm:cxn modelId="{89BFD57A-CDFE-294B-9672-91F8855D9986}" type="presParOf" srcId="{7DF350CD-650D-499B-AB9C-6DDE040CB0EF}" destId="{C0DA74EF-1065-4897-A876-272AB7BA0B4B}" srcOrd="0" destOrd="0" presId="urn:microsoft.com/office/officeart/2005/8/layout/hList1"/>
    <dgm:cxn modelId="{2D3F105F-2F47-D64C-8968-E68366E13B56}" type="presParOf" srcId="{7DF350CD-650D-499B-AB9C-6DDE040CB0EF}" destId="{5730ED98-2798-4913-9C81-083F02DEC4C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A7F7AE1-0C55-48D0-973C-355342731FA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1BACFA9-96B8-4A31-9990-70EBD4BACD11}">
      <dgm:prSet/>
      <dgm:spPr/>
      <dgm:t>
        <a:bodyPr/>
        <a:lstStyle/>
        <a:p>
          <a:pPr rtl="0"/>
          <a:r>
            <a:rPr lang="en-US" dirty="0"/>
            <a:t>How do you use a graph database?</a:t>
          </a:r>
        </a:p>
      </dgm:t>
    </dgm:pt>
    <dgm:pt modelId="{57F9E662-D474-46A2-86CA-62F2F1996511}" type="parTrans" cxnId="{0175C88F-110F-4258-80A0-9A2C51F520CE}">
      <dgm:prSet/>
      <dgm:spPr/>
      <dgm:t>
        <a:bodyPr/>
        <a:lstStyle/>
        <a:p>
          <a:endParaRPr lang="en-US"/>
        </a:p>
      </dgm:t>
    </dgm:pt>
    <dgm:pt modelId="{C1FA6F47-EAC6-431E-B705-A96F99593DFE}" type="sibTrans" cxnId="{0175C88F-110F-4258-80A0-9A2C51F520CE}">
      <dgm:prSet/>
      <dgm:spPr/>
      <dgm:t>
        <a:bodyPr/>
        <a:lstStyle/>
        <a:p>
          <a:endParaRPr lang="en-US"/>
        </a:p>
      </dgm:t>
    </dgm:pt>
    <dgm:pt modelId="{771EDA8D-73C1-4DBB-A5E2-1738AD48DF5F}">
      <dgm:prSet custT="1"/>
      <dgm:spPr/>
      <dgm:t>
        <a:bodyPr/>
        <a:lstStyle/>
        <a:p>
          <a:pPr rtl="0"/>
          <a:r>
            <a:rPr lang="en-US" sz="1400" dirty="0"/>
            <a:t>Traversal of the database.</a:t>
          </a:r>
        </a:p>
      </dgm:t>
    </dgm:pt>
    <dgm:pt modelId="{E2B499D3-7E6C-482C-AAB9-0F3D5BE83542}" type="parTrans" cxnId="{4238D21B-B85C-46D6-9EAB-A1306AD916FE}">
      <dgm:prSet/>
      <dgm:spPr/>
      <dgm:t>
        <a:bodyPr/>
        <a:lstStyle/>
        <a:p>
          <a:endParaRPr lang="en-US"/>
        </a:p>
      </dgm:t>
    </dgm:pt>
    <dgm:pt modelId="{C0ED06B3-6E85-4AA2-9AAF-2EDA3DFC0912}" type="sibTrans" cxnId="{4238D21B-B85C-46D6-9EAB-A1306AD916FE}">
      <dgm:prSet/>
      <dgm:spPr/>
      <dgm:t>
        <a:bodyPr/>
        <a:lstStyle/>
        <a:p>
          <a:endParaRPr lang="en-US"/>
        </a:p>
      </dgm:t>
    </dgm:pt>
    <dgm:pt modelId="{7798108F-B3A5-4E9B-9E93-D7CC0B10FE27}">
      <dgm:prSet/>
      <dgm:spPr/>
      <dgm:t>
        <a:bodyPr/>
        <a:lstStyle/>
        <a:p>
          <a:pPr rtl="0"/>
          <a:r>
            <a:rPr lang="en-US"/>
            <a:t>Query</a:t>
          </a:r>
        </a:p>
      </dgm:t>
    </dgm:pt>
    <dgm:pt modelId="{27458549-BC89-416C-8465-78BC741CE368}" type="parTrans" cxnId="{D734DEF7-6BA0-4A22-8CA3-7A0535582B0D}">
      <dgm:prSet/>
      <dgm:spPr/>
      <dgm:t>
        <a:bodyPr/>
        <a:lstStyle/>
        <a:p>
          <a:endParaRPr lang="en-US"/>
        </a:p>
      </dgm:t>
    </dgm:pt>
    <dgm:pt modelId="{4A0C1A36-1A6E-4770-B69E-41E3649AFCD7}" type="sibTrans" cxnId="{D734DEF7-6BA0-4A22-8CA3-7A0535582B0D}">
      <dgm:prSet/>
      <dgm:spPr/>
      <dgm:t>
        <a:bodyPr/>
        <a:lstStyle/>
        <a:p>
          <a:endParaRPr lang="en-US"/>
        </a:p>
      </dgm:t>
    </dgm:pt>
    <dgm:pt modelId="{5D9B108E-B9DB-425A-B8AC-EFE56489D082}">
      <dgm:prSet custT="1"/>
      <dgm:spPr/>
      <dgm:t>
        <a:bodyPr/>
        <a:lstStyle/>
        <a:p>
          <a:pPr rtl="0"/>
          <a:r>
            <a:rPr lang="en-US" sz="1400" dirty="0"/>
            <a:t>Follow the relationships from node to node</a:t>
          </a:r>
        </a:p>
      </dgm:t>
    </dgm:pt>
    <dgm:pt modelId="{59B413A0-D644-48C3-B269-B54C333986AA}" type="parTrans" cxnId="{6C4DFE18-86F5-4FCF-A027-9A7BBA4CB0A6}">
      <dgm:prSet/>
      <dgm:spPr/>
      <dgm:t>
        <a:bodyPr/>
        <a:lstStyle/>
        <a:p>
          <a:endParaRPr lang="en-US"/>
        </a:p>
      </dgm:t>
    </dgm:pt>
    <dgm:pt modelId="{82321992-7DC4-4C0D-B944-034948C3AA90}" type="sibTrans" cxnId="{6C4DFE18-86F5-4FCF-A027-9A7BBA4CB0A6}">
      <dgm:prSet/>
      <dgm:spPr/>
      <dgm:t>
        <a:bodyPr/>
        <a:lstStyle/>
        <a:p>
          <a:endParaRPr lang="en-US"/>
        </a:p>
      </dgm:t>
    </dgm:pt>
    <dgm:pt modelId="{4A65E7E6-22E6-443C-B251-557C631618A6}">
      <dgm:prSet/>
      <dgm:spPr/>
      <dgm:t>
        <a:bodyPr/>
        <a:lstStyle/>
        <a:p>
          <a:pPr rtl="0"/>
          <a:r>
            <a:rPr lang="en-US"/>
            <a:t>Result Options</a:t>
          </a:r>
        </a:p>
      </dgm:t>
    </dgm:pt>
    <dgm:pt modelId="{5CA526A2-88FC-4CA3-9F5C-EE23B2FF6F20}" type="parTrans" cxnId="{F7A6A3A9-3C7F-4F17-AAAA-B8106B5BFB7B}">
      <dgm:prSet/>
      <dgm:spPr/>
      <dgm:t>
        <a:bodyPr/>
        <a:lstStyle/>
        <a:p>
          <a:endParaRPr lang="en-US"/>
        </a:p>
      </dgm:t>
    </dgm:pt>
    <dgm:pt modelId="{FE6002D3-A379-4373-966A-4506AF5B58A4}" type="sibTrans" cxnId="{F7A6A3A9-3C7F-4F17-AAAA-B8106B5BFB7B}">
      <dgm:prSet/>
      <dgm:spPr/>
      <dgm:t>
        <a:bodyPr/>
        <a:lstStyle/>
        <a:p>
          <a:endParaRPr lang="en-US"/>
        </a:p>
      </dgm:t>
    </dgm:pt>
    <dgm:pt modelId="{622690A3-885E-4713-A5A5-1A84C73E4FB6}">
      <dgm:prSet custT="1"/>
      <dgm:spPr/>
      <dgm:t>
        <a:bodyPr/>
        <a:lstStyle/>
        <a:p>
          <a:pPr rtl="0"/>
          <a:r>
            <a:rPr lang="en-US" sz="1600" dirty="0"/>
            <a:t>A set </a:t>
          </a:r>
        </a:p>
      </dgm:t>
    </dgm:pt>
    <dgm:pt modelId="{0C373938-9FFA-4D7B-B62A-ED6D53EF92E2}" type="parTrans" cxnId="{1341AF4D-7805-4EB7-80F1-8E3EADA98503}">
      <dgm:prSet/>
      <dgm:spPr/>
      <dgm:t>
        <a:bodyPr/>
        <a:lstStyle/>
        <a:p>
          <a:endParaRPr lang="en-US"/>
        </a:p>
      </dgm:t>
    </dgm:pt>
    <dgm:pt modelId="{B0331DCF-2FE5-42E7-B767-D56F41C87966}" type="sibTrans" cxnId="{1341AF4D-7805-4EB7-80F1-8E3EADA98503}">
      <dgm:prSet/>
      <dgm:spPr/>
      <dgm:t>
        <a:bodyPr/>
        <a:lstStyle/>
        <a:p>
          <a:endParaRPr lang="en-US"/>
        </a:p>
      </dgm:t>
    </dgm:pt>
    <dgm:pt modelId="{76E45218-F6F1-4779-9E88-42B976661955}">
      <dgm:prSet custT="1"/>
      <dgm:spPr/>
      <dgm:t>
        <a:bodyPr/>
        <a:lstStyle/>
        <a:p>
          <a:pPr rtl="0"/>
          <a:r>
            <a:rPr lang="en-US" sz="1600" dirty="0"/>
            <a:t>A path</a:t>
          </a:r>
        </a:p>
      </dgm:t>
    </dgm:pt>
    <dgm:pt modelId="{E6D63AF8-5392-4B3B-A405-00DCE1B8AE39}" type="parTrans" cxnId="{672B7FBF-AB3E-4670-A570-52FF921D4934}">
      <dgm:prSet/>
      <dgm:spPr/>
      <dgm:t>
        <a:bodyPr/>
        <a:lstStyle/>
        <a:p>
          <a:endParaRPr lang="en-US"/>
        </a:p>
      </dgm:t>
    </dgm:pt>
    <dgm:pt modelId="{757E4A58-4142-4CF5-B463-D7816918EB12}" type="sibTrans" cxnId="{672B7FBF-AB3E-4670-A570-52FF921D4934}">
      <dgm:prSet/>
      <dgm:spPr/>
      <dgm:t>
        <a:bodyPr/>
        <a:lstStyle/>
        <a:p>
          <a:endParaRPr lang="en-US"/>
        </a:p>
      </dgm:t>
    </dgm:pt>
    <dgm:pt modelId="{16A5A406-5BB8-47D6-9B87-0EEF7ED6925C}">
      <dgm:prSet custT="1"/>
      <dgm:spPr/>
      <dgm:t>
        <a:bodyPr/>
        <a:lstStyle/>
        <a:p>
          <a:pPr rtl="0"/>
          <a:r>
            <a:rPr lang="en-US" sz="1600" dirty="0"/>
            <a:t>A pattern</a:t>
          </a:r>
        </a:p>
      </dgm:t>
    </dgm:pt>
    <dgm:pt modelId="{5DBA07C8-FB20-4D12-B876-D71E3903BFA3}" type="parTrans" cxnId="{1D32E2A3-EFE9-458D-99D9-9744FF0F2DBC}">
      <dgm:prSet/>
      <dgm:spPr/>
      <dgm:t>
        <a:bodyPr/>
        <a:lstStyle/>
        <a:p>
          <a:endParaRPr lang="en-US"/>
        </a:p>
      </dgm:t>
    </dgm:pt>
    <dgm:pt modelId="{6D0E93AA-970B-4915-8B45-774C14EF7FB9}" type="sibTrans" cxnId="{1D32E2A3-EFE9-458D-99D9-9744FF0F2DBC}">
      <dgm:prSet/>
      <dgm:spPr/>
      <dgm:t>
        <a:bodyPr/>
        <a:lstStyle/>
        <a:p>
          <a:endParaRPr lang="en-US"/>
        </a:p>
      </dgm:t>
    </dgm:pt>
    <dgm:pt modelId="{B0956C6D-71A2-46D4-AFB2-683F84D5E12D}" type="pres">
      <dgm:prSet presAssocID="{FA7F7AE1-0C55-48D0-973C-355342731FAE}" presName="Name0" presStyleCnt="0">
        <dgm:presLayoutVars>
          <dgm:dir/>
          <dgm:animLvl val="lvl"/>
          <dgm:resizeHandles val="exact"/>
        </dgm:presLayoutVars>
      </dgm:prSet>
      <dgm:spPr/>
    </dgm:pt>
    <dgm:pt modelId="{952B8BB6-0D23-4BEF-9BE5-C2980600B4F2}" type="pres">
      <dgm:prSet presAssocID="{21BACFA9-96B8-4A31-9990-70EBD4BACD11}" presName="composite" presStyleCnt="0"/>
      <dgm:spPr/>
    </dgm:pt>
    <dgm:pt modelId="{9AB00427-529E-461D-8668-A84BE35795D9}" type="pres">
      <dgm:prSet presAssocID="{21BACFA9-96B8-4A31-9990-70EBD4BACD11}" presName="parTx" presStyleLbl="alignNode1" presStyleIdx="0" presStyleCnt="3" custLinFactNeighborY="-33117">
        <dgm:presLayoutVars>
          <dgm:chMax val="0"/>
          <dgm:chPref val="0"/>
          <dgm:bulletEnabled val="1"/>
        </dgm:presLayoutVars>
      </dgm:prSet>
      <dgm:spPr/>
    </dgm:pt>
    <dgm:pt modelId="{5F89F2CB-C375-4E18-B9F8-73FE2FF0949D}" type="pres">
      <dgm:prSet presAssocID="{21BACFA9-96B8-4A31-9990-70EBD4BACD11}" presName="desTx" presStyleLbl="alignAccFollowNode1" presStyleIdx="0" presStyleCnt="3" custScaleX="98941" custScaleY="50174" custLinFactNeighborX="260" custLinFactNeighborY="-46113">
        <dgm:presLayoutVars>
          <dgm:bulletEnabled val="1"/>
        </dgm:presLayoutVars>
      </dgm:prSet>
      <dgm:spPr/>
    </dgm:pt>
    <dgm:pt modelId="{3A6D6C63-2A61-46CB-B4EF-FA43302D7386}" type="pres">
      <dgm:prSet presAssocID="{C1FA6F47-EAC6-431E-B705-A96F99593DFE}" presName="space" presStyleCnt="0"/>
      <dgm:spPr/>
    </dgm:pt>
    <dgm:pt modelId="{31173FEE-8434-4636-9CE3-51CD8808A503}" type="pres">
      <dgm:prSet presAssocID="{7798108F-B3A5-4E9B-9E93-D7CC0B10FE27}" presName="composite" presStyleCnt="0"/>
      <dgm:spPr/>
    </dgm:pt>
    <dgm:pt modelId="{6722ECD3-C0F0-422E-9DFD-FCC64141DFA2}" type="pres">
      <dgm:prSet presAssocID="{7798108F-B3A5-4E9B-9E93-D7CC0B10FE27}" presName="parTx" presStyleLbl="alignNode1" presStyleIdx="1" presStyleCnt="3" custLinFactNeighborY="-13390">
        <dgm:presLayoutVars>
          <dgm:chMax val="0"/>
          <dgm:chPref val="0"/>
          <dgm:bulletEnabled val="1"/>
        </dgm:presLayoutVars>
      </dgm:prSet>
      <dgm:spPr/>
    </dgm:pt>
    <dgm:pt modelId="{026941E0-F7A6-42C6-9226-49168B82A912}" type="pres">
      <dgm:prSet presAssocID="{7798108F-B3A5-4E9B-9E93-D7CC0B10FE27}" presName="desTx" presStyleLbl="alignAccFollowNode1" presStyleIdx="1" presStyleCnt="3" custLinFactNeighborY="-7344">
        <dgm:presLayoutVars>
          <dgm:bulletEnabled val="1"/>
        </dgm:presLayoutVars>
      </dgm:prSet>
      <dgm:spPr/>
    </dgm:pt>
    <dgm:pt modelId="{DE8DA616-313E-492A-B7AA-412AE8E7AC05}" type="pres">
      <dgm:prSet presAssocID="{4A0C1A36-1A6E-4770-B69E-41E3649AFCD7}" presName="space" presStyleCnt="0"/>
      <dgm:spPr/>
    </dgm:pt>
    <dgm:pt modelId="{03EEFEBE-DF49-4DEA-8E05-3F80ECF5A630}" type="pres">
      <dgm:prSet presAssocID="{4A65E7E6-22E6-443C-B251-557C631618A6}" presName="composite" presStyleCnt="0"/>
      <dgm:spPr/>
    </dgm:pt>
    <dgm:pt modelId="{3B7BE15C-B633-43C0-9427-77B6E8670316}" type="pres">
      <dgm:prSet presAssocID="{4A65E7E6-22E6-443C-B251-557C631618A6}" presName="parTx" presStyleLbl="alignNode1" presStyleIdx="2" presStyleCnt="3" custLinFactNeighborY="-12051">
        <dgm:presLayoutVars>
          <dgm:chMax val="0"/>
          <dgm:chPref val="0"/>
          <dgm:bulletEnabled val="1"/>
        </dgm:presLayoutVars>
      </dgm:prSet>
      <dgm:spPr/>
    </dgm:pt>
    <dgm:pt modelId="{012209B0-CCA3-4E70-B1E6-3D315F9E3079}" type="pres">
      <dgm:prSet presAssocID="{4A65E7E6-22E6-443C-B251-557C631618A6}" presName="desTx" presStyleLbl="alignAccFollowNode1" presStyleIdx="2" presStyleCnt="3" custLinFactNeighborY="-6426">
        <dgm:presLayoutVars>
          <dgm:bulletEnabled val="1"/>
        </dgm:presLayoutVars>
      </dgm:prSet>
      <dgm:spPr/>
    </dgm:pt>
  </dgm:ptLst>
  <dgm:cxnLst>
    <dgm:cxn modelId="{35DB5909-DD74-F443-98D8-52E4282448F6}" type="presOf" srcId="{771EDA8D-73C1-4DBB-A5E2-1738AD48DF5F}" destId="{5F89F2CB-C375-4E18-B9F8-73FE2FF0949D}" srcOrd="0" destOrd="0" presId="urn:microsoft.com/office/officeart/2005/8/layout/hList1"/>
    <dgm:cxn modelId="{6C4DFE18-86F5-4FCF-A027-9A7BBA4CB0A6}" srcId="{7798108F-B3A5-4E9B-9E93-D7CC0B10FE27}" destId="{5D9B108E-B9DB-425A-B8AC-EFE56489D082}" srcOrd="0" destOrd="0" parTransId="{59B413A0-D644-48C3-B269-B54C333986AA}" sibTransId="{82321992-7DC4-4C0D-B944-034948C3AA90}"/>
    <dgm:cxn modelId="{4238D21B-B85C-46D6-9EAB-A1306AD916FE}" srcId="{21BACFA9-96B8-4A31-9990-70EBD4BACD11}" destId="{771EDA8D-73C1-4DBB-A5E2-1738AD48DF5F}" srcOrd="0" destOrd="0" parTransId="{E2B499D3-7E6C-482C-AAB9-0F3D5BE83542}" sibTransId="{C0ED06B3-6E85-4AA2-9AAF-2EDA3DFC0912}"/>
    <dgm:cxn modelId="{1341AF4D-7805-4EB7-80F1-8E3EADA98503}" srcId="{4A65E7E6-22E6-443C-B251-557C631618A6}" destId="{622690A3-885E-4713-A5A5-1A84C73E4FB6}" srcOrd="0" destOrd="0" parTransId="{0C373938-9FFA-4D7B-B62A-ED6D53EF92E2}" sibTransId="{B0331DCF-2FE5-42E7-B767-D56F41C87966}"/>
    <dgm:cxn modelId="{A9F8B762-70A5-5346-A0FC-5820FA41CA24}" type="presOf" srcId="{21BACFA9-96B8-4A31-9990-70EBD4BACD11}" destId="{9AB00427-529E-461D-8668-A84BE35795D9}" srcOrd="0" destOrd="0" presId="urn:microsoft.com/office/officeart/2005/8/layout/hList1"/>
    <dgm:cxn modelId="{CB804267-6454-9641-BC5B-4B765A989CA4}" type="presOf" srcId="{5D9B108E-B9DB-425A-B8AC-EFE56489D082}" destId="{026941E0-F7A6-42C6-9226-49168B82A912}" srcOrd="0" destOrd="0" presId="urn:microsoft.com/office/officeart/2005/8/layout/hList1"/>
    <dgm:cxn modelId="{2F2F6F6A-F19C-EA4C-A2B5-9080EE1F33FD}" type="presOf" srcId="{7798108F-B3A5-4E9B-9E93-D7CC0B10FE27}" destId="{6722ECD3-C0F0-422E-9DFD-FCC64141DFA2}" srcOrd="0" destOrd="0" presId="urn:microsoft.com/office/officeart/2005/8/layout/hList1"/>
    <dgm:cxn modelId="{96648E6A-0806-DB4B-9216-556FBAA2B2FB}" type="presOf" srcId="{16A5A406-5BB8-47D6-9B87-0EEF7ED6925C}" destId="{012209B0-CCA3-4E70-B1E6-3D315F9E3079}" srcOrd="0" destOrd="2" presId="urn:microsoft.com/office/officeart/2005/8/layout/hList1"/>
    <dgm:cxn modelId="{0175C88F-110F-4258-80A0-9A2C51F520CE}" srcId="{FA7F7AE1-0C55-48D0-973C-355342731FAE}" destId="{21BACFA9-96B8-4A31-9990-70EBD4BACD11}" srcOrd="0" destOrd="0" parTransId="{57F9E662-D474-46A2-86CA-62F2F1996511}" sibTransId="{C1FA6F47-EAC6-431E-B705-A96F99593DFE}"/>
    <dgm:cxn modelId="{C790FDA0-0E40-DE45-91EE-716921CF2D9F}" type="presOf" srcId="{76E45218-F6F1-4779-9E88-42B976661955}" destId="{012209B0-CCA3-4E70-B1E6-3D315F9E3079}" srcOrd="0" destOrd="1" presId="urn:microsoft.com/office/officeart/2005/8/layout/hList1"/>
    <dgm:cxn modelId="{1D32E2A3-EFE9-458D-99D9-9744FF0F2DBC}" srcId="{4A65E7E6-22E6-443C-B251-557C631618A6}" destId="{16A5A406-5BB8-47D6-9B87-0EEF7ED6925C}" srcOrd="2" destOrd="0" parTransId="{5DBA07C8-FB20-4D12-B876-D71E3903BFA3}" sibTransId="{6D0E93AA-970B-4915-8B45-774C14EF7FB9}"/>
    <dgm:cxn modelId="{F7A6A3A9-3C7F-4F17-AAAA-B8106B5BFB7B}" srcId="{FA7F7AE1-0C55-48D0-973C-355342731FAE}" destId="{4A65E7E6-22E6-443C-B251-557C631618A6}" srcOrd="2" destOrd="0" parTransId="{5CA526A2-88FC-4CA3-9F5C-EE23B2FF6F20}" sibTransId="{FE6002D3-A379-4373-966A-4506AF5B58A4}"/>
    <dgm:cxn modelId="{672B7FBF-AB3E-4670-A570-52FF921D4934}" srcId="{4A65E7E6-22E6-443C-B251-557C631618A6}" destId="{76E45218-F6F1-4779-9E88-42B976661955}" srcOrd="1" destOrd="0" parTransId="{E6D63AF8-5392-4B3B-A405-00DCE1B8AE39}" sibTransId="{757E4A58-4142-4CF5-B463-D7816918EB12}"/>
    <dgm:cxn modelId="{5D72BFDB-D597-404C-BF1F-2D891ED4F0AE}" type="presOf" srcId="{FA7F7AE1-0C55-48D0-973C-355342731FAE}" destId="{B0956C6D-71A2-46D4-AFB2-683F84D5E12D}" srcOrd="0" destOrd="0" presId="urn:microsoft.com/office/officeart/2005/8/layout/hList1"/>
    <dgm:cxn modelId="{104AF3E1-3624-8147-A37A-5C4CFCE5131E}" type="presOf" srcId="{622690A3-885E-4713-A5A5-1A84C73E4FB6}" destId="{012209B0-CCA3-4E70-B1E6-3D315F9E3079}" srcOrd="0" destOrd="0" presId="urn:microsoft.com/office/officeart/2005/8/layout/hList1"/>
    <dgm:cxn modelId="{D734DEF7-6BA0-4A22-8CA3-7A0535582B0D}" srcId="{FA7F7AE1-0C55-48D0-973C-355342731FAE}" destId="{7798108F-B3A5-4E9B-9E93-D7CC0B10FE27}" srcOrd="1" destOrd="0" parTransId="{27458549-BC89-416C-8465-78BC741CE368}" sibTransId="{4A0C1A36-1A6E-4770-B69E-41E3649AFCD7}"/>
    <dgm:cxn modelId="{A4A003F9-7860-DE4C-BA99-C09CC6695DCD}" type="presOf" srcId="{4A65E7E6-22E6-443C-B251-557C631618A6}" destId="{3B7BE15C-B633-43C0-9427-77B6E8670316}" srcOrd="0" destOrd="0" presId="urn:microsoft.com/office/officeart/2005/8/layout/hList1"/>
    <dgm:cxn modelId="{5706C7AD-CB69-494E-88E5-B64F447C6FD4}" type="presParOf" srcId="{B0956C6D-71A2-46D4-AFB2-683F84D5E12D}" destId="{952B8BB6-0D23-4BEF-9BE5-C2980600B4F2}" srcOrd="0" destOrd="0" presId="urn:microsoft.com/office/officeart/2005/8/layout/hList1"/>
    <dgm:cxn modelId="{459A4425-ECC9-1B48-BAE4-9764F874BCF3}" type="presParOf" srcId="{952B8BB6-0D23-4BEF-9BE5-C2980600B4F2}" destId="{9AB00427-529E-461D-8668-A84BE35795D9}" srcOrd="0" destOrd="0" presId="urn:microsoft.com/office/officeart/2005/8/layout/hList1"/>
    <dgm:cxn modelId="{B40C9706-2AD9-7C43-8B65-34A551FE974C}" type="presParOf" srcId="{952B8BB6-0D23-4BEF-9BE5-C2980600B4F2}" destId="{5F89F2CB-C375-4E18-B9F8-73FE2FF0949D}" srcOrd="1" destOrd="0" presId="urn:microsoft.com/office/officeart/2005/8/layout/hList1"/>
    <dgm:cxn modelId="{A177CE74-7906-9040-ACF3-8DB2A36EE644}" type="presParOf" srcId="{B0956C6D-71A2-46D4-AFB2-683F84D5E12D}" destId="{3A6D6C63-2A61-46CB-B4EF-FA43302D7386}" srcOrd="1" destOrd="0" presId="urn:microsoft.com/office/officeart/2005/8/layout/hList1"/>
    <dgm:cxn modelId="{3E27D5DF-D2D3-9842-BB8A-725EF95094FB}" type="presParOf" srcId="{B0956C6D-71A2-46D4-AFB2-683F84D5E12D}" destId="{31173FEE-8434-4636-9CE3-51CD8808A503}" srcOrd="2" destOrd="0" presId="urn:microsoft.com/office/officeart/2005/8/layout/hList1"/>
    <dgm:cxn modelId="{3D1D10F4-3E29-4D4A-9288-9DAD440F2023}" type="presParOf" srcId="{31173FEE-8434-4636-9CE3-51CD8808A503}" destId="{6722ECD3-C0F0-422E-9DFD-FCC64141DFA2}" srcOrd="0" destOrd="0" presId="urn:microsoft.com/office/officeart/2005/8/layout/hList1"/>
    <dgm:cxn modelId="{E88EFABB-EA05-2245-A6C8-B684E5F2EBD2}" type="presParOf" srcId="{31173FEE-8434-4636-9CE3-51CD8808A503}" destId="{026941E0-F7A6-42C6-9226-49168B82A912}" srcOrd="1" destOrd="0" presId="urn:microsoft.com/office/officeart/2005/8/layout/hList1"/>
    <dgm:cxn modelId="{5A7612D0-9F47-3B44-9100-FEC43AFB4EEE}" type="presParOf" srcId="{B0956C6D-71A2-46D4-AFB2-683F84D5E12D}" destId="{DE8DA616-313E-492A-B7AA-412AE8E7AC05}" srcOrd="3" destOrd="0" presId="urn:microsoft.com/office/officeart/2005/8/layout/hList1"/>
    <dgm:cxn modelId="{769E13AE-91EE-6942-AF85-656EE7857125}" type="presParOf" srcId="{B0956C6D-71A2-46D4-AFB2-683F84D5E12D}" destId="{03EEFEBE-DF49-4DEA-8E05-3F80ECF5A630}" srcOrd="4" destOrd="0" presId="urn:microsoft.com/office/officeart/2005/8/layout/hList1"/>
    <dgm:cxn modelId="{A6F071FE-55C0-1248-82E5-E354E88195FF}" type="presParOf" srcId="{03EEFEBE-DF49-4DEA-8E05-3F80ECF5A630}" destId="{3B7BE15C-B633-43C0-9427-77B6E8670316}" srcOrd="0" destOrd="0" presId="urn:microsoft.com/office/officeart/2005/8/layout/hList1"/>
    <dgm:cxn modelId="{28ED94E0-1F6C-4E4F-AEC1-3F147A985D6D}" type="presParOf" srcId="{03EEFEBE-DF49-4DEA-8E05-3F80ECF5A630}" destId="{012209B0-CCA3-4E70-B1E6-3D315F9E307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175F4-AD57-4B2E-B0B9-FFEB3CA1652A}">
      <dsp:nvSpPr>
        <dsp:cNvPr id="0" name=""/>
        <dsp:cNvSpPr/>
      </dsp:nvSpPr>
      <dsp:spPr>
        <a:xfrm rot="5400000">
          <a:off x="3503820" y="-1090698"/>
          <a:ext cx="1430013" cy="397066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en-US" sz="2400" kern="1200" dirty="0"/>
            <a:t>Nodes (“vertices”)</a:t>
          </a:r>
        </a:p>
        <a:p>
          <a:pPr marL="228600" lvl="1" indent="-228600" algn="l" defTabSz="1066800" rtl="0">
            <a:lnSpc>
              <a:spcPct val="90000"/>
            </a:lnSpc>
            <a:spcBef>
              <a:spcPct val="0"/>
            </a:spcBef>
            <a:spcAft>
              <a:spcPct val="15000"/>
            </a:spcAft>
            <a:buChar char="•"/>
          </a:pPr>
          <a:r>
            <a:rPr lang="en-US" sz="2400" kern="1200" dirty="0"/>
            <a:t>Relationships (“edges”)</a:t>
          </a:r>
        </a:p>
        <a:p>
          <a:pPr marL="228600" lvl="1" indent="-228600" algn="l" defTabSz="1066800" rtl="0">
            <a:lnSpc>
              <a:spcPct val="90000"/>
            </a:lnSpc>
            <a:spcBef>
              <a:spcPct val="0"/>
            </a:spcBef>
            <a:spcAft>
              <a:spcPct val="15000"/>
            </a:spcAft>
            <a:buChar char="•"/>
          </a:pPr>
          <a:r>
            <a:rPr lang="en-US" sz="2400" kern="1200"/>
            <a:t>Properties</a:t>
          </a:r>
        </a:p>
      </dsp:txBody>
      <dsp:txXfrm rot="-5400000">
        <a:off x="2233497" y="249432"/>
        <a:ext cx="3900854" cy="1290399"/>
      </dsp:txXfrm>
    </dsp:sp>
    <dsp:sp modelId="{74A4A678-DEDC-474D-884A-38A2BDC99A38}">
      <dsp:nvSpPr>
        <dsp:cNvPr id="0" name=""/>
        <dsp:cNvSpPr/>
      </dsp:nvSpPr>
      <dsp:spPr>
        <a:xfrm>
          <a:off x="0" y="873"/>
          <a:ext cx="2233496" cy="178751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rtl="0">
            <a:lnSpc>
              <a:spcPct val="90000"/>
            </a:lnSpc>
            <a:spcBef>
              <a:spcPct val="0"/>
            </a:spcBef>
            <a:spcAft>
              <a:spcPct val="35000"/>
            </a:spcAft>
            <a:buNone/>
          </a:pPr>
          <a:r>
            <a:rPr lang="en-US" sz="3600" kern="1200" dirty="0"/>
            <a:t>Property Graph</a:t>
          </a:r>
        </a:p>
      </dsp:txBody>
      <dsp:txXfrm>
        <a:off x="87259" y="88132"/>
        <a:ext cx="2058978" cy="161299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BCECC-BD32-473B-A8B8-8FA3721C363F}">
      <dsp:nvSpPr>
        <dsp:cNvPr id="0" name=""/>
        <dsp:cNvSpPr/>
      </dsp:nvSpPr>
      <dsp:spPr>
        <a:xfrm>
          <a:off x="757" y="1901"/>
          <a:ext cx="1772183" cy="88609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rtl="0">
            <a:lnSpc>
              <a:spcPct val="90000"/>
            </a:lnSpc>
            <a:spcBef>
              <a:spcPct val="0"/>
            </a:spcBef>
            <a:spcAft>
              <a:spcPct val="35000"/>
            </a:spcAft>
            <a:buNone/>
          </a:pPr>
          <a:r>
            <a:rPr lang="en-US" sz="3600" kern="1200" dirty="0"/>
            <a:t>Set</a:t>
          </a:r>
        </a:p>
      </dsp:txBody>
      <dsp:txXfrm>
        <a:off x="26710" y="27854"/>
        <a:ext cx="1720277" cy="834185"/>
      </dsp:txXfrm>
    </dsp:sp>
    <dsp:sp modelId="{B2DBEB53-B82B-4416-AD3F-2FE545423644}">
      <dsp:nvSpPr>
        <dsp:cNvPr id="0" name=""/>
        <dsp:cNvSpPr/>
      </dsp:nvSpPr>
      <dsp:spPr>
        <a:xfrm>
          <a:off x="2215987" y="1901"/>
          <a:ext cx="1772183" cy="88609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rtl="0">
            <a:lnSpc>
              <a:spcPct val="90000"/>
            </a:lnSpc>
            <a:spcBef>
              <a:spcPct val="0"/>
            </a:spcBef>
            <a:spcAft>
              <a:spcPct val="35000"/>
            </a:spcAft>
            <a:buNone/>
          </a:pPr>
          <a:r>
            <a:rPr lang="en-US" sz="3600" kern="1200" dirty="0"/>
            <a:t>Path</a:t>
          </a:r>
        </a:p>
      </dsp:txBody>
      <dsp:txXfrm>
        <a:off x="2241940" y="27854"/>
        <a:ext cx="1720277" cy="834185"/>
      </dsp:txXfrm>
    </dsp:sp>
    <dsp:sp modelId="{F4ABFF97-016B-47AA-8899-2E7CBC0247E3}">
      <dsp:nvSpPr>
        <dsp:cNvPr id="0" name=""/>
        <dsp:cNvSpPr/>
      </dsp:nvSpPr>
      <dsp:spPr>
        <a:xfrm>
          <a:off x="4431216" y="1901"/>
          <a:ext cx="1772183" cy="88609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rtl="0">
            <a:lnSpc>
              <a:spcPct val="90000"/>
            </a:lnSpc>
            <a:spcBef>
              <a:spcPct val="0"/>
            </a:spcBef>
            <a:spcAft>
              <a:spcPct val="35000"/>
            </a:spcAft>
            <a:buNone/>
          </a:pPr>
          <a:r>
            <a:rPr lang="en-US" sz="3600" kern="1200" dirty="0"/>
            <a:t>Pattern</a:t>
          </a:r>
        </a:p>
      </dsp:txBody>
      <dsp:txXfrm>
        <a:off x="4457169" y="27854"/>
        <a:ext cx="1720277" cy="83418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2B099-A991-4092-B9D0-74D93D55F43F}">
      <dsp:nvSpPr>
        <dsp:cNvPr id="0" name=""/>
        <dsp:cNvSpPr/>
      </dsp:nvSpPr>
      <dsp:spPr>
        <a:xfrm rot="5400000">
          <a:off x="3673933" y="-1339147"/>
          <a:ext cx="1268376" cy="405470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t>Define and agree upon the domain entities</a:t>
          </a:r>
        </a:p>
        <a:p>
          <a:pPr marL="114300" lvl="1" indent="-114300" algn="l" defTabSz="577850" rtl="0">
            <a:lnSpc>
              <a:spcPct val="90000"/>
            </a:lnSpc>
            <a:spcBef>
              <a:spcPct val="0"/>
            </a:spcBef>
            <a:spcAft>
              <a:spcPct val="15000"/>
            </a:spcAft>
            <a:buChar char="•"/>
          </a:pPr>
          <a:r>
            <a:rPr lang="en-US" sz="1300" kern="1200" dirty="0"/>
            <a:t>Define the interactions, and governing rules</a:t>
          </a:r>
        </a:p>
        <a:p>
          <a:pPr marL="114300" lvl="1" indent="-114300" algn="l" defTabSz="577850" rtl="0">
            <a:lnSpc>
              <a:spcPct val="90000"/>
            </a:lnSpc>
            <a:spcBef>
              <a:spcPct val="0"/>
            </a:spcBef>
            <a:spcAft>
              <a:spcPct val="15000"/>
            </a:spcAft>
            <a:buChar char="•"/>
          </a:pPr>
          <a:r>
            <a:rPr lang="en-US" sz="1300" kern="1200" dirty="0"/>
            <a:t>Whiteboard stage is the same</a:t>
          </a:r>
        </a:p>
      </dsp:txBody>
      <dsp:txXfrm rot="-5400000">
        <a:off x="2280771" y="115932"/>
        <a:ext cx="3992785" cy="1144542"/>
      </dsp:txXfrm>
    </dsp:sp>
    <dsp:sp modelId="{649F6CC2-8D2A-46B4-A3AF-F5420F2C0475}">
      <dsp:nvSpPr>
        <dsp:cNvPr id="0" name=""/>
        <dsp:cNvSpPr/>
      </dsp:nvSpPr>
      <dsp:spPr>
        <a:xfrm>
          <a:off x="0" y="909"/>
          <a:ext cx="2280770" cy="137458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US" sz="2800" kern="1200" dirty="0"/>
            <a:t>Similarities</a:t>
          </a:r>
        </a:p>
      </dsp:txBody>
      <dsp:txXfrm>
        <a:off x="67102" y="68011"/>
        <a:ext cx="2146566" cy="1240383"/>
      </dsp:txXfrm>
    </dsp:sp>
    <dsp:sp modelId="{BEE8A413-C547-405D-A0C1-523CFC000C9A}">
      <dsp:nvSpPr>
        <dsp:cNvPr id="0" name=""/>
        <dsp:cNvSpPr/>
      </dsp:nvSpPr>
      <dsp:spPr>
        <a:xfrm rot="5400000">
          <a:off x="3673933" y="108886"/>
          <a:ext cx="1268376" cy="405470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t>Few changes from conceptual to logical to physical</a:t>
          </a:r>
        </a:p>
        <a:p>
          <a:pPr marL="114300" lvl="1" indent="-114300" algn="l" defTabSz="577850" rtl="0">
            <a:lnSpc>
              <a:spcPct val="90000"/>
            </a:lnSpc>
            <a:spcBef>
              <a:spcPct val="0"/>
            </a:spcBef>
            <a:spcAft>
              <a:spcPct val="15000"/>
            </a:spcAft>
            <a:buChar char="•"/>
          </a:pPr>
          <a:r>
            <a:rPr lang="en-US" sz="1300" kern="1200" dirty="0"/>
            <a:t>Graphs storage model matches the logical model</a:t>
          </a:r>
        </a:p>
        <a:p>
          <a:pPr marL="114300" lvl="1" indent="-114300" algn="l" defTabSz="577850" rtl="0">
            <a:lnSpc>
              <a:spcPct val="90000"/>
            </a:lnSpc>
            <a:spcBef>
              <a:spcPct val="0"/>
            </a:spcBef>
            <a:spcAft>
              <a:spcPct val="15000"/>
            </a:spcAft>
            <a:buChar char="•"/>
          </a:pPr>
          <a:r>
            <a:rPr lang="en-US" sz="1300" kern="1200"/>
            <a:t>After the initial domain definition we enhance the graph instead of defining the tables.</a:t>
          </a:r>
        </a:p>
      </dsp:txBody>
      <dsp:txXfrm rot="-5400000">
        <a:off x="2280771" y="1563966"/>
        <a:ext cx="3992785" cy="1144542"/>
      </dsp:txXfrm>
    </dsp:sp>
    <dsp:sp modelId="{C4DFAA6D-5800-447E-8959-93C06FB17445}">
      <dsp:nvSpPr>
        <dsp:cNvPr id="0" name=""/>
        <dsp:cNvSpPr/>
      </dsp:nvSpPr>
      <dsp:spPr>
        <a:xfrm>
          <a:off x="0" y="1454770"/>
          <a:ext cx="2280770" cy="136293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US" sz="2800" kern="1200" dirty="0"/>
            <a:t>Differences</a:t>
          </a:r>
        </a:p>
      </dsp:txBody>
      <dsp:txXfrm>
        <a:off x="66533" y="1521303"/>
        <a:ext cx="2147704" cy="12298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206E5-906E-4979-B5D2-3766AD76BF73}">
      <dsp:nvSpPr>
        <dsp:cNvPr id="0" name=""/>
        <dsp:cNvSpPr/>
      </dsp:nvSpPr>
      <dsp:spPr>
        <a:xfrm rot="5400000">
          <a:off x="3993630" y="-1702663"/>
          <a:ext cx="450395" cy="397066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a:t>Transform health providers into ACOs</a:t>
          </a:r>
        </a:p>
        <a:p>
          <a:pPr marL="57150" lvl="1" indent="-57150" algn="l" defTabSz="488950" rtl="0">
            <a:lnSpc>
              <a:spcPct val="90000"/>
            </a:lnSpc>
            <a:spcBef>
              <a:spcPct val="0"/>
            </a:spcBef>
            <a:spcAft>
              <a:spcPct val="15000"/>
            </a:spcAft>
            <a:buChar char="•"/>
          </a:pPr>
          <a:r>
            <a:rPr lang="en-US" sz="1100" kern="1200" dirty="0"/>
            <a:t>Patient Protection and Affordable Care Act of 2010</a:t>
          </a:r>
        </a:p>
      </dsp:txBody>
      <dsp:txXfrm rot="-5400000">
        <a:off x="2233497" y="79456"/>
        <a:ext cx="3948675" cy="406423"/>
      </dsp:txXfrm>
    </dsp:sp>
    <dsp:sp modelId="{5C0C393A-0E6A-4A80-91B1-093F4181166E}">
      <dsp:nvSpPr>
        <dsp:cNvPr id="0" name=""/>
        <dsp:cNvSpPr/>
      </dsp:nvSpPr>
      <dsp:spPr>
        <a:xfrm>
          <a:off x="0" y="1170"/>
          <a:ext cx="2233497" cy="5629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kern="1200"/>
            <a:t>Accountable Care Organizations (ACOs)</a:t>
          </a:r>
        </a:p>
      </dsp:txBody>
      <dsp:txXfrm>
        <a:off x="27483" y="28653"/>
        <a:ext cx="2178531" cy="508027"/>
      </dsp:txXfrm>
    </dsp:sp>
    <dsp:sp modelId="{3566ADBE-81F4-574F-B1C8-6533B45CE213}">
      <dsp:nvSpPr>
        <dsp:cNvPr id="0" name=""/>
        <dsp:cNvSpPr/>
      </dsp:nvSpPr>
      <dsp:spPr>
        <a:xfrm rot="5400000">
          <a:off x="3993630" y="-1111519"/>
          <a:ext cx="450395" cy="397066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a:t>Each ACO has different information about the patients.</a:t>
          </a:r>
        </a:p>
      </dsp:txBody>
      <dsp:txXfrm rot="-5400000">
        <a:off x="2233497" y="670600"/>
        <a:ext cx="3948675" cy="406423"/>
      </dsp:txXfrm>
    </dsp:sp>
    <dsp:sp modelId="{793C4B03-D031-4AD4-AD06-5C0D8AE19810}">
      <dsp:nvSpPr>
        <dsp:cNvPr id="0" name=""/>
        <dsp:cNvSpPr/>
      </dsp:nvSpPr>
      <dsp:spPr>
        <a:xfrm>
          <a:off x="0" y="592314"/>
          <a:ext cx="2233497" cy="5629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kern="1200" dirty="0"/>
            <a:t>What is the result?</a:t>
          </a:r>
        </a:p>
      </dsp:txBody>
      <dsp:txXfrm>
        <a:off x="27483" y="619797"/>
        <a:ext cx="2178531" cy="508027"/>
      </dsp:txXfrm>
    </dsp:sp>
    <dsp:sp modelId="{525293C0-152D-EC4B-BDCD-3D8207F3A11C}">
      <dsp:nvSpPr>
        <dsp:cNvPr id="0" name=""/>
        <dsp:cNvSpPr/>
      </dsp:nvSpPr>
      <dsp:spPr>
        <a:xfrm rot="5400000">
          <a:off x="3993630" y="-520376"/>
          <a:ext cx="450395" cy="397066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a:t>We need to know what is being done for a patient.</a:t>
          </a:r>
        </a:p>
      </dsp:txBody>
      <dsp:txXfrm rot="-5400000">
        <a:off x="2233497" y="1261743"/>
        <a:ext cx="3948675" cy="406423"/>
      </dsp:txXfrm>
    </dsp:sp>
    <dsp:sp modelId="{40E31B18-7266-684A-A633-C935C9A7D784}">
      <dsp:nvSpPr>
        <dsp:cNvPr id="0" name=""/>
        <dsp:cNvSpPr/>
      </dsp:nvSpPr>
      <dsp:spPr>
        <a:xfrm>
          <a:off x="0" y="1183457"/>
          <a:ext cx="2233497" cy="5629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kern="1200" dirty="0"/>
            <a:t>What is needed?</a:t>
          </a:r>
        </a:p>
      </dsp:txBody>
      <dsp:txXfrm>
        <a:off x="27483" y="1210940"/>
        <a:ext cx="2178531" cy="508027"/>
      </dsp:txXfrm>
    </dsp:sp>
    <dsp:sp modelId="{F38F12A2-6FF4-D846-82B6-EEAB4C932654}">
      <dsp:nvSpPr>
        <dsp:cNvPr id="0" name=""/>
        <dsp:cNvSpPr/>
      </dsp:nvSpPr>
      <dsp:spPr>
        <a:xfrm rot="5400000">
          <a:off x="3993630" y="70767"/>
          <a:ext cx="450395" cy="397066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US" sz="1100" kern="1200" dirty="0"/>
            <a:t>Patient Matching</a:t>
          </a:r>
        </a:p>
      </dsp:txBody>
      <dsp:txXfrm rot="-5400000">
        <a:off x="2233497" y="1852886"/>
        <a:ext cx="3948675" cy="406423"/>
      </dsp:txXfrm>
    </dsp:sp>
    <dsp:sp modelId="{8A7F0A0D-5530-9B4D-ABC3-19AF4B097DFD}">
      <dsp:nvSpPr>
        <dsp:cNvPr id="0" name=""/>
        <dsp:cNvSpPr/>
      </dsp:nvSpPr>
      <dsp:spPr>
        <a:xfrm>
          <a:off x="0" y="1774601"/>
          <a:ext cx="2233497" cy="5629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kern="1200" dirty="0"/>
            <a:t>What does this boil down to?</a:t>
          </a:r>
        </a:p>
      </dsp:txBody>
      <dsp:txXfrm>
        <a:off x="27483" y="1802084"/>
        <a:ext cx="2178531" cy="50802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41DB66-D338-4848-A6EA-C17D9EB3155F}">
      <dsp:nvSpPr>
        <dsp:cNvPr id="0" name=""/>
        <dsp:cNvSpPr/>
      </dsp:nvSpPr>
      <dsp:spPr>
        <a:xfrm rot="5400000">
          <a:off x="3815121" y="-1480672"/>
          <a:ext cx="807412" cy="397066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Two specific objectives</a:t>
          </a:r>
        </a:p>
        <a:p>
          <a:pPr marL="342900" lvl="2" indent="-171450" algn="l" defTabSz="711200" rtl="0">
            <a:lnSpc>
              <a:spcPct val="90000"/>
            </a:lnSpc>
            <a:spcBef>
              <a:spcPct val="0"/>
            </a:spcBef>
            <a:spcAft>
              <a:spcPct val="15000"/>
            </a:spcAft>
            <a:buChar char="•"/>
          </a:pPr>
          <a:r>
            <a:rPr lang="en-US" sz="1600" kern="1200" dirty="0"/>
            <a:t>Identify common attributes</a:t>
          </a:r>
        </a:p>
        <a:p>
          <a:pPr marL="342900" lvl="2" indent="-171450" algn="l" defTabSz="711200" rtl="0">
            <a:lnSpc>
              <a:spcPct val="90000"/>
            </a:lnSpc>
            <a:spcBef>
              <a:spcPct val="0"/>
            </a:spcBef>
            <a:spcAft>
              <a:spcPct val="15000"/>
            </a:spcAft>
            <a:buChar char="•"/>
          </a:pPr>
          <a:r>
            <a:rPr lang="en-US" sz="1600" kern="1200"/>
            <a:t>Define processes and best practices</a:t>
          </a:r>
        </a:p>
      </dsp:txBody>
      <dsp:txXfrm rot="-5400000">
        <a:off x="2233497" y="140367"/>
        <a:ext cx="3931246" cy="728582"/>
      </dsp:txXfrm>
    </dsp:sp>
    <dsp:sp modelId="{7E16DC88-845D-421F-AB3A-E0EBD5F5CACF}">
      <dsp:nvSpPr>
        <dsp:cNvPr id="0" name=""/>
        <dsp:cNvSpPr/>
      </dsp:nvSpPr>
      <dsp:spPr>
        <a:xfrm>
          <a:off x="0" y="25"/>
          <a:ext cx="2233496" cy="100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t>Patient Matching</a:t>
          </a:r>
        </a:p>
      </dsp:txBody>
      <dsp:txXfrm>
        <a:off x="49268" y="49293"/>
        <a:ext cx="2134960" cy="910729"/>
      </dsp:txXfrm>
    </dsp:sp>
    <dsp:sp modelId="{3157ACF8-3756-456B-9A61-47F989DDB9AC}">
      <dsp:nvSpPr>
        <dsp:cNvPr id="0" name=""/>
        <dsp:cNvSpPr/>
      </dsp:nvSpPr>
      <dsp:spPr>
        <a:xfrm rot="5400000">
          <a:off x="3815121" y="-420943"/>
          <a:ext cx="807412" cy="397066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Up to 14% percent of medical records contain erroneous data</a:t>
          </a:r>
        </a:p>
      </dsp:txBody>
      <dsp:txXfrm rot="-5400000">
        <a:off x="2233497" y="1200096"/>
        <a:ext cx="3931246" cy="728582"/>
      </dsp:txXfrm>
    </dsp:sp>
    <dsp:sp modelId="{AF06C270-43F1-42BA-85B0-55C21686EF6E}">
      <dsp:nvSpPr>
        <dsp:cNvPr id="0" name=""/>
        <dsp:cNvSpPr/>
      </dsp:nvSpPr>
      <dsp:spPr>
        <a:xfrm>
          <a:off x="0" y="1059754"/>
          <a:ext cx="2233496" cy="100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a:t>Scope of Problem</a:t>
          </a:r>
        </a:p>
      </dsp:txBody>
      <dsp:txXfrm>
        <a:off x="49268" y="1109022"/>
        <a:ext cx="2134960" cy="91072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BEAEA-A3B9-470E-991B-6DF0D645FBFC}">
      <dsp:nvSpPr>
        <dsp:cNvPr id="0" name=""/>
        <dsp:cNvSpPr/>
      </dsp:nvSpPr>
      <dsp:spPr>
        <a:xfrm rot="5400000">
          <a:off x="939682" y="202851"/>
          <a:ext cx="1655236" cy="166334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rtl="0">
            <a:lnSpc>
              <a:spcPct val="90000"/>
            </a:lnSpc>
            <a:spcBef>
              <a:spcPct val="0"/>
            </a:spcBef>
            <a:spcAft>
              <a:spcPct val="15000"/>
            </a:spcAft>
            <a:buChar char="•"/>
          </a:pPr>
          <a:r>
            <a:rPr lang="en-US" sz="1500" kern="1200"/>
            <a:t>FirstName</a:t>
          </a:r>
        </a:p>
        <a:p>
          <a:pPr marL="114300" lvl="1" indent="-114300" algn="l" defTabSz="666750" rtl="0">
            <a:lnSpc>
              <a:spcPct val="90000"/>
            </a:lnSpc>
            <a:spcBef>
              <a:spcPct val="0"/>
            </a:spcBef>
            <a:spcAft>
              <a:spcPct val="15000"/>
            </a:spcAft>
            <a:buChar char="•"/>
          </a:pPr>
          <a:r>
            <a:rPr lang="en-US" sz="1500" kern="1200"/>
            <a:t>LastName</a:t>
          </a:r>
        </a:p>
        <a:p>
          <a:pPr marL="114300" lvl="1" indent="-114300" algn="l" defTabSz="666750" rtl="0">
            <a:lnSpc>
              <a:spcPct val="90000"/>
            </a:lnSpc>
            <a:spcBef>
              <a:spcPct val="0"/>
            </a:spcBef>
            <a:spcAft>
              <a:spcPct val="15000"/>
            </a:spcAft>
            <a:buChar char="•"/>
          </a:pPr>
          <a:r>
            <a:rPr lang="en-US" sz="1500" kern="1200"/>
            <a:t>DOB</a:t>
          </a:r>
        </a:p>
        <a:p>
          <a:pPr marL="114300" lvl="1" indent="-114300" algn="l" defTabSz="666750" rtl="0">
            <a:lnSpc>
              <a:spcPct val="90000"/>
            </a:lnSpc>
            <a:spcBef>
              <a:spcPct val="0"/>
            </a:spcBef>
            <a:spcAft>
              <a:spcPct val="15000"/>
            </a:spcAft>
            <a:buChar char="•"/>
          </a:pPr>
          <a:r>
            <a:rPr lang="en-US" sz="1500" kern="1200"/>
            <a:t>Gender</a:t>
          </a:r>
        </a:p>
        <a:p>
          <a:pPr marL="114300" lvl="1" indent="-114300" algn="l" defTabSz="666750" rtl="0">
            <a:lnSpc>
              <a:spcPct val="90000"/>
            </a:lnSpc>
            <a:spcBef>
              <a:spcPct val="0"/>
            </a:spcBef>
            <a:spcAft>
              <a:spcPct val="15000"/>
            </a:spcAft>
            <a:buChar char="•"/>
          </a:pPr>
          <a:r>
            <a:rPr lang="en-US" sz="1500" kern="1200"/>
            <a:t>SSN</a:t>
          </a:r>
        </a:p>
        <a:p>
          <a:pPr marL="114300" lvl="1" indent="-114300" algn="l" defTabSz="666750" rtl="0">
            <a:lnSpc>
              <a:spcPct val="90000"/>
            </a:lnSpc>
            <a:spcBef>
              <a:spcPct val="0"/>
            </a:spcBef>
            <a:spcAft>
              <a:spcPct val="15000"/>
            </a:spcAft>
            <a:buChar char="•"/>
          </a:pPr>
          <a:r>
            <a:rPr lang="en-US" sz="1500" kern="1200"/>
            <a:t>Address1</a:t>
          </a:r>
        </a:p>
      </dsp:txBody>
      <dsp:txXfrm rot="-5400000">
        <a:off x="935629" y="287706"/>
        <a:ext cx="1582540" cy="1493632"/>
      </dsp:txXfrm>
    </dsp:sp>
    <dsp:sp modelId="{CCB83230-2E36-43AA-9B23-89B1A413A126}">
      <dsp:nvSpPr>
        <dsp:cNvPr id="0" name=""/>
        <dsp:cNvSpPr/>
      </dsp:nvSpPr>
      <dsp:spPr>
        <a:xfrm>
          <a:off x="0" y="0"/>
          <a:ext cx="935629" cy="20690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kern="1200"/>
            <a:t>Master Data Lookup</a:t>
          </a:r>
        </a:p>
      </dsp:txBody>
      <dsp:txXfrm>
        <a:off x="45674" y="45674"/>
        <a:ext cx="844281" cy="197769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505A3D-9123-4849-9879-785DED6C4975}">
      <dsp:nvSpPr>
        <dsp:cNvPr id="0" name=""/>
        <dsp:cNvSpPr/>
      </dsp:nvSpPr>
      <dsp:spPr>
        <a:xfrm>
          <a:off x="1680173" y="0"/>
          <a:ext cx="1890195" cy="5610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0">
            <a:lnSpc>
              <a:spcPct val="90000"/>
            </a:lnSpc>
            <a:spcBef>
              <a:spcPct val="0"/>
            </a:spcBef>
            <a:spcAft>
              <a:spcPct val="35000"/>
            </a:spcAft>
            <a:buNone/>
          </a:pPr>
          <a:r>
            <a:rPr lang="en-US" sz="2200" kern="1200" dirty="0"/>
            <a:t>Normalization</a:t>
          </a:r>
        </a:p>
      </dsp:txBody>
      <dsp:txXfrm>
        <a:off x="1707561" y="27388"/>
        <a:ext cx="1835419" cy="50627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F91E0-1F5B-478F-A2DB-0A8267399AB8}">
      <dsp:nvSpPr>
        <dsp:cNvPr id="0" name=""/>
        <dsp:cNvSpPr/>
      </dsp:nvSpPr>
      <dsp:spPr>
        <a:xfrm>
          <a:off x="0" y="633391"/>
          <a:ext cx="2304087" cy="92163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kern="1200" dirty="0"/>
            <a:t>matching site based on social graph database example</a:t>
          </a:r>
        </a:p>
      </dsp:txBody>
      <dsp:txXfrm>
        <a:off x="460817" y="633391"/>
        <a:ext cx="1382453" cy="92163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DA74EF-1065-4897-A876-272AB7BA0B4B}">
      <dsp:nvSpPr>
        <dsp:cNvPr id="0" name=""/>
        <dsp:cNvSpPr/>
      </dsp:nvSpPr>
      <dsp:spPr>
        <a:xfrm>
          <a:off x="0" y="92828"/>
          <a:ext cx="6204158"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en-US" sz="1800" kern="1200" dirty="0"/>
            <a:t>Graph Modeling Guidelines: </a:t>
          </a:r>
        </a:p>
      </dsp:txBody>
      <dsp:txXfrm>
        <a:off x="0" y="92828"/>
        <a:ext cx="6204158" cy="518400"/>
      </dsp:txXfrm>
    </dsp:sp>
    <dsp:sp modelId="{5730ED98-2798-4913-9C81-083F02DEC4C2}">
      <dsp:nvSpPr>
        <dsp:cNvPr id="0" name=""/>
        <dsp:cNvSpPr/>
      </dsp:nvSpPr>
      <dsp:spPr>
        <a:xfrm>
          <a:off x="0" y="611228"/>
          <a:ext cx="6204158" cy="251991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a:t>The query patterns drive the data model</a:t>
          </a:r>
        </a:p>
        <a:p>
          <a:pPr marL="171450" lvl="1" indent="-171450" algn="l" defTabSz="800100" rtl="0">
            <a:lnSpc>
              <a:spcPct val="90000"/>
            </a:lnSpc>
            <a:spcBef>
              <a:spcPct val="0"/>
            </a:spcBef>
            <a:spcAft>
              <a:spcPct val="15000"/>
            </a:spcAft>
            <a:buChar char="•"/>
          </a:pPr>
          <a:r>
            <a:rPr lang="en-US" sz="1800" kern="1200" dirty="0"/>
            <a:t>Normalization is a natural trend in graph modeling</a:t>
          </a:r>
        </a:p>
        <a:p>
          <a:pPr marL="342900" lvl="2" indent="-171450" algn="l" defTabSz="800100" rtl="0">
            <a:lnSpc>
              <a:spcPct val="90000"/>
            </a:lnSpc>
            <a:spcBef>
              <a:spcPct val="0"/>
            </a:spcBef>
            <a:spcAft>
              <a:spcPct val="15000"/>
            </a:spcAft>
            <a:buChar char="•"/>
          </a:pPr>
          <a:r>
            <a:rPr lang="en-US" sz="1800" kern="1200" dirty="0"/>
            <a:t>In general normalization has a low cost</a:t>
          </a:r>
        </a:p>
        <a:p>
          <a:pPr marL="342900" lvl="2" indent="-171450" algn="l" defTabSz="800100" rtl="0">
            <a:lnSpc>
              <a:spcPct val="90000"/>
            </a:lnSpc>
            <a:spcBef>
              <a:spcPct val="0"/>
            </a:spcBef>
            <a:spcAft>
              <a:spcPct val="15000"/>
            </a:spcAft>
            <a:buChar char="•"/>
          </a:pPr>
          <a:r>
            <a:rPr lang="en-US" sz="1800" kern="1200" dirty="0"/>
            <a:t>Complexity with normalization will drive traversal speeds up</a:t>
          </a:r>
        </a:p>
        <a:p>
          <a:pPr marL="171450" lvl="1" indent="-171450" algn="l" defTabSz="800100" rtl="0">
            <a:lnSpc>
              <a:spcPct val="90000"/>
            </a:lnSpc>
            <a:spcBef>
              <a:spcPct val="0"/>
            </a:spcBef>
            <a:spcAft>
              <a:spcPct val="15000"/>
            </a:spcAft>
            <a:buChar char="•"/>
          </a:pPr>
          <a:r>
            <a:rPr lang="en-US" sz="1800" kern="1200" dirty="0"/>
            <a:t>Consider creating a node rather than a property in a node and create relationships</a:t>
          </a:r>
        </a:p>
        <a:p>
          <a:pPr marL="171450" lvl="1" indent="-171450" algn="l" defTabSz="800100" rtl="0">
            <a:lnSpc>
              <a:spcPct val="90000"/>
            </a:lnSpc>
            <a:spcBef>
              <a:spcPct val="0"/>
            </a:spcBef>
            <a:spcAft>
              <a:spcPct val="15000"/>
            </a:spcAft>
            <a:buChar char="•"/>
          </a:pPr>
          <a:r>
            <a:rPr lang="en-US" sz="1800" kern="1200" dirty="0"/>
            <a:t>Node and Relationship Redundancy is not necessarily bad.</a:t>
          </a:r>
        </a:p>
        <a:p>
          <a:pPr marL="171450" lvl="1" indent="-171450" algn="l" defTabSz="800100" rtl="0">
            <a:lnSpc>
              <a:spcPct val="90000"/>
            </a:lnSpc>
            <a:spcBef>
              <a:spcPct val="0"/>
            </a:spcBef>
            <a:spcAft>
              <a:spcPct val="15000"/>
            </a:spcAft>
            <a:buChar char="•"/>
          </a:pPr>
          <a:r>
            <a:rPr lang="en-US" sz="1800" kern="1200" dirty="0"/>
            <a:t>Schema development over time</a:t>
          </a:r>
        </a:p>
      </dsp:txBody>
      <dsp:txXfrm>
        <a:off x="0" y="611228"/>
        <a:ext cx="6204158" cy="251991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DA74EF-1065-4897-A876-272AB7BA0B4B}">
      <dsp:nvSpPr>
        <dsp:cNvPr id="0" name=""/>
        <dsp:cNvSpPr/>
      </dsp:nvSpPr>
      <dsp:spPr>
        <a:xfrm>
          <a:off x="0" y="6308"/>
          <a:ext cx="6204158" cy="1123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en-US" sz="2000" kern="1200" dirty="0"/>
            <a:t>Graph Modeling Dilemmas:</a:t>
          </a:r>
        </a:p>
      </dsp:txBody>
      <dsp:txXfrm>
        <a:off x="0" y="6308"/>
        <a:ext cx="6204158" cy="1123200"/>
      </dsp:txXfrm>
    </dsp:sp>
    <dsp:sp modelId="{5730ED98-2798-4913-9C81-083F02DEC4C2}">
      <dsp:nvSpPr>
        <dsp:cNvPr id="0" name=""/>
        <dsp:cNvSpPr/>
      </dsp:nvSpPr>
      <dsp:spPr>
        <a:xfrm>
          <a:off x="0" y="1129508"/>
          <a:ext cx="6204158" cy="171288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a:t>Q: Should I create a Relationship or a Property?</a:t>
          </a:r>
        </a:p>
        <a:p>
          <a:pPr marL="228600" lvl="1" indent="-228600" algn="l" defTabSz="889000" rtl="0">
            <a:lnSpc>
              <a:spcPct val="90000"/>
            </a:lnSpc>
            <a:spcBef>
              <a:spcPct val="0"/>
            </a:spcBef>
            <a:spcAft>
              <a:spcPct val="15000"/>
            </a:spcAft>
            <a:buChar char="•"/>
          </a:pPr>
          <a:r>
            <a:rPr lang="en-US" sz="2000" kern="1200" dirty="0"/>
            <a:t>Q: Should every node with the same key/value (property) be connected?</a:t>
          </a:r>
        </a:p>
        <a:p>
          <a:pPr marL="228600" lvl="1" indent="-228600" algn="l" defTabSz="889000" rtl="0">
            <a:lnSpc>
              <a:spcPct val="90000"/>
            </a:lnSpc>
            <a:spcBef>
              <a:spcPct val="0"/>
            </a:spcBef>
            <a:spcAft>
              <a:spcPct val="15000"/>
            </a:spcAft>
            <a:buChar char="•"/>
          </a:pPr>
          <a:r>
            <a:rPr lang="en-US" sz="2000" kern="1200" dirty="0"/>
            <a:t>A: It depends.</a:t>
          </a:r>
        </a:p>
      </dsp:txBody>
      <dsp:txXfrm>
        <a:off x="0" y="1129508"/>
        <a:ext cx="6204158" cy="17128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3E1C0-E467-43B3-B27D-286C0B16C80B}">
      <dsp:nvSpPr>
        <dsp:cNvPr id="0" name=""/>
        <dsp:cNvSpPr/>
      </dsp:nvSpPr>
      <dsp:spPr>
        <a:xfrm rot="5400000">
          <a:off x="3228482" y="-950808"/>
          <a:ext cx="1980688" cy="397066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Social</a:t>
          </a:r>
        </a:p>
        <a:p>
          <a:pPr marL="171450" lvl="1" indent="-171450" algn="l" defTabSz="711200" rtl="0">
            <a:lnSpc>
              <a:spcPct val="90000"/>
            </a:lnSpc>
            <a:spcBef>
              <a:spcPct val="0"/>
            </a:spcBef>
            <a:spcAft>
              <a:spcPct val="15000"/>
            </a:spcAft>
            <a:buChar char="•"/>
          </a:pPr>
          <a:r>
            <a:rPr lang="en-US" sz="1600" kern="1200" dirty="0"/>
            <a:t>Recommendations</a:t>
          </a:r>
        </a:p>
        <a:p>
          <a:pPr marL="171450" lvl="1" indent="-171450" algn="l" defTabSz="711200" rtl="0">
            <a:lnSpc>
              <a:spcPct val="90000"/>
            </a:lnSpc>
            <a:spcBef>
              <a:spcPct val="0"/>
            </a:spcBef>
            <a:spcAft>
              <a:spcPct val="15000"/>
            </a:spcAft>
            <a:buChar char="•"/>
          </a:pPr>
          <a:r>
            <a:rPr lang="en-US" sz="1600" kern="1200"/>
            <a:t>Geo</a:t>
          </a:r>
        </a:p>
        <a:p>
          <a:pPr marL="171450" lvl="1" indent="-171450" algn="l" defTabSz="711200" rtl="0">
            <a:lnSpc>
              <a:spcPct val="90000"/>
            </a:lnSpc>
            <a:spcBef>
              <a:spcPct val="0"/>
            </a:spcBef>
            <a:spcAft>
              <a:spcPct val="15000"/>
            </a:spcAft>
            <a:buChar char="•"/>
          </a:pPr>
          <a:r>
            <a:rPr lang="en-US" sz="1600" kern="1200"/>
            <a:t>Master Data Management</a:t>
          </a:r>
        </a:p>
        <a:p>
          <a:pPr marL="171450" lvl="1" indent="-171450" algn="l" defTabSz="711200" rtl="0">
            <a:lnSpc>
              <a:spcPct val="90000"/>
            </a:lnSpc>
            <a:spcBef>
              <a:spcPct val="0"/>
            </a:spcBef>
            <a:spcAft>
              <a:spcPct val="15000"/>
            </a:spcAft>
            <a:buChar char="•"/>
          </a:pPr>
          <a:r>
            <a:rPr lang="en-US" sz="1600" kern="1200"/>
            <a:t>Network &amp; Data Center Mgmt</a:t>
          </a:r>
        </a:p>
        <a:p>
          <a:pPr marL="171450" lvl="1" indent="-171450" algn="l" defTabSz="711200" rtl="0">
            <a:lnSpc>
              <a:spcPct val="90000"/>
            </a:lnSpc>
            <a:spcBef>
              <a:spcPct val="0"/>
            </a:spcBef>
            <a:spcAft>
              <a:spcPct val="15000"/>
            </a:spcAft>
            <a:buChar char="•"/>
          </a:pPr>
          <a:r>
            <a:rPr lang="en-US" sz="1600" kern="1200"/>
            <a:t>Authorization and Access Control</a:t>
          </a:r>
        </a:p>
      </dsp:txBody>
      <dsp:txXfrm rot="-5400000">
        <a:off x="2233496" y="140867"/>
        <a:ext cx="3873972" cy="1787310"/>
      </dsp:txXfrm>
    </dsp:sp>
    <dsp:sp modelId="{728B8EF7-3A03-4450-A8B8-EB6CE987711D}">
      <dsp:nvSpPr>
        <dsp:cNvPr id="0" name=""/>
        <dsp:cNvSpPr/>
      </dsp:nvSpPr>
      <dsp:spPr>
        <a:xfrm>
          <a:off x="0" y="1010"/>
          <a:ext cx="2233496" cy="206702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rtl="0">
            <a:lnSpc>
              <a:spcPct val="90000"/>
            </a:lnSpc>
            <a:spcBef>
              <a:spcPct val="0"/>
            </a:spcBef>
            <a:spcAft>
              <a:spcPct val="35000"/>
            </a:spcAft>
            <a:buNone/>
          </a:pPr>
          <a:r>
            <a:rPr lang="en-US" sz="3600" kern="1200"/>
            <a:t>Common Use Cases</a:t>
          </a:r>
        </a:p>
      </dsp:txBody>
      <dsp:txXfrm>
        <a:off x="100904" y="101914"/>
        <a:ext cx="2031688" cy="18652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3360B-50C7-45C2-8484-30D6882BFD9F}">
      <dsp:nvSpPr>
        <dsp:cNvPr id="0" name=""/>
        <dsp:cNvSpPr/>
      </dsp:nvSpPr>
      <dsp:spPr>
        <a:xfrm rot="5400000">
          <a:off x="3466698" y="-1389456"/>
          <a:ext cx="620804" cy="355491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a:t>Nodes represent entities</a:t>
          </a:r>
        </a:p>
      </dsp:txBody>
      <dsp:txXfrm rot="-5400000">
        <a:off x="1999642" y="107905"/>
        <a:ext cx="3524612" cy="560194"/>
      </dsp:txXfrm>
    </dsp:sp>
    <dsp:sp modelId="{2DF36E5B-2A78-4986-9D98-F6CE72D9EAF9}">
      <dsp:nvSpPr>
        <dsp:cNvPr id="0" name=""/>
        <dsp:cNvSpPr/>
      </dsp:nvSpPr>
      <dsp:spPr>
        <a:xfrm>
          <a:off x="0" y="0"/>
          <a:ext cx="1999641" cy="7760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rtl="0">
            <a:lnSpc>
              <a:spcPct val="90000"/>
            </a:lnSpc>
            <a:spcBef>
              <a:spcPct val="0"/>
            </a:spcBef>
            <a:spcAft>
              <a:spcPct val="35000"/>
            </a:spcAft>
            <a:buNone/>
          </a:pPr>
          <a:r>
            <a:rPr lang="en-US" sz="3200" kern="1200"/>
            <a:t>Nodes</a:t>
          </a:r>
        </a:p>
      </dsp:txBody>
      <dsp:txXfrm>
        <a:off x="37881" y="37881"/>
        <a:ext cx="1923879" cy="70024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C4C93D-2EB7-4C77-83EF-CB5264F70F8E}">
      <dsp:nvSpPr>
        <dsp:cNvPr id="0" name=""/>
        <dsp:cNvSpPr/>
      </dsp:nvSpPr>
      <dsp:spPr>
        <a:xfrm rot="5400000">
          <a:off x="3815121" y="-1480672"/>
          <a:ext cx="807412" cy="397066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Carriers need to optimize</a:t>
          </a:r>
        </a:p>
        <a:p>
          <a:pPr marL="171450" lvl="1" indent="-171450" algn="l" defTabSz="711200" rtl="0">
            <a:lnSpc>
              <a:spcPct val="90000"/>
            </a:lnSpc>
            <a:spcBef>
              <a:spcPct val="0"/>
            </a:spcBef>
            <a:spcAft>
              <a:spcPct val="15000"/>
            </a:spcAft>
            <a:buChar char="•"/>
          </a:pPr>
          <a:r>
            <a:rPr lang="en-US" sz="1600" kern="1200"/>
            <a:t>Make multiple pickups</a:t>
          </a:r>
        </a:p>
        <a:p>
          <a:pPr marL="171450" lvl="1" indent="-171450" algn="l" defTabSz="711200" rtl="0">
            <a:lnSpc>
              <a:spcPct val="90000"/>
            </a:lnSpc>
            <a:spcBef>
              <a:spcPct val="0"/>
            </a:spcBef>
            <a:spcAft>
              <a:spcPct val="15000"/>
            </a:spcAft>
            <a:buChar char="•"/>
          </a:pPr>
          <a:r>
            <a:rPr lang="en-US" sz="1600" kern="1200"/>
            <a:t>Make multiple drop-offs</a:t>
          </a:r>
        </a:p>
      </dsp:txBody>
      <dsp:txXfrm rot="-5400000">
        <a:off x="2233497" y="140367"/>
        <a:ext cx="3931246" cy="728582"/>
      </dsp:txXfrm>
    </dsp:sp>
    <dsp:sp modelId="{AF11EF94-C933-41F5-8057-595C95CB3F10}">
      <dsp:nvSpPr>
        <dsp:cNvPr id="0" name=""/>
        <dsp:cNvSpPr/>
      </dsp:nvSpPr>
      <dsp:spPr>
        <a:xfrm>
          <a:off x="0" y="25"/>
          <a:ext cx="2233496" cy="100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t>Multiple Picks/Drops</a:t>
          </a:r>
        </a:p>
      </dsp:txBody>
      <dsp:txXfrm>
        <a:off x="49268" y="49293"/>
        <a:ext cx="2134960" cy="910729"/>
      </dsp:txXfrm>
    </dsp:sp>
    <dsp:sp modelId="{4C9EEDC6-372D-4D9A-9B43-BD5FFB916216}">
      <dsp:nvSpPr>
        <dsp:cNvPr id="0" name=""/>
        <dsp:cNvSpPr/>
      </dsp:nvSpPr>
      <dsp:spPr>
        <a:xfrm rot="5400000">
          <a:off x="3815121" y="-420943"/>
          <a:ext cx="807412" cy="397066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Supply Chain Management</a:t>
          </a:r>
        </a:p>
      </dsp:txBody>
      <dsp:txXfrm rot="-5400000">
        <a:off x="2233497" y="1200096"/>
        <a:ext cx="3931246" cy="728582"/>
      </dsp:txXfrm>
    </dsp:sp>
    <dsp:sp modelId="{B9B76EC4-8C12-4928-B89B-BAF1E47E25E6}">
      <dsp:nvSpPr>
        <dsp:cNvPr id="0" name=""/>
        <dsp:cNvSpPr/>
      </dsp:nvSpPr>
      <dsp:spPr>
        <a:xfrm>
          <a:off x="0" y="1059754"/>
          <a:ext cx="2233496" cy="100926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a:t>Numerous Examples</a:t>
          </a:r>
        </a:p>
      </dsp:txBody>
      <dsp:txXfrm>
        <a:off x="49268" y="1109022"/>
        <a:ext cx="2134960" cy="91072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0AAA5-9771-4F23-B865-9173F3AD3AB5}">
      <dsp:nvSpPr>
        <dsp:cNvPr id="0" name=""/>
        <dsp:cNvSpPr/>
      </dsp:nvSpPr>
      <dsp:spPr>
        <a:xfrm rot="5400000">
          <a:off x="3285036" y="-950808"/>
          <a:ext cx="1867581" cy="397066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t>“Ensure that users and administrators see and change only those parts of the organization and the products and services they are entitled to manage.”</a:t>
          </a:r>
        </a:p>
      </dsp:txBody>
      <dsp:txXfrm rot="-5400000">
        <a:off x="2233496" y="191900"/>
        <a:ext cx="3879493" cy="1685245"/>
      </dsp:txXfrm>
    </dsp:sp>
    <dsp:sp modelId="{BBA1A34E-81A6-424D-9D73-16E41DB85CD3}">
      <dsp:nvSpPr>
        <dsp:cNvPr id="0" name=""/>
        <dsp:cNvSpPr/>
      </dsp:nvSpPr>
      <dsp:spPr>
        <a:xfrm>
          <a:off x="0" y="1010"/>
          <a:ext cx="2233496" cy="206702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t>Authorization &amp; Access Control</a:t>
          </a:r>
        </a:p>
      </dsp:txBody>
      <dsp:txXfrm>
        <a:off x="100904" y="101914"/>
        <a:ext cx="2031688" cy="18652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3360B-50C7-45C2-8484-30D6882BFD9F}">
      <dsp:nvSpPr>
        <dsp:cNvPr id="0" name=""/>
        <dsp:cNvSpPr/>
      </dsp:nvSpPr>
      <dsp:spPr>
        <a:xfrm rot="5400000">
          <a:off x="3466698" y="-1389456"/>
          <a:ext cx="620804" cy="355491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kern="1200" dirty="0"/>
            <a:t>Relationships are the lines/edges between nodes.</a:t>
          </a:r>
        </a:p>
      </dsp:txBody>
      <dsp:txXfrm rot="-5400000">
        <a:off x="1999642" y="107905"/>
        <a:ext cx="3524612" cy="560194"/>
      </dsp:txXfrm>
    </dsp:sp>
    <dsp:sp modelId="{2DF36E5B-2A78-4986-9D98-F6CE72D9EAF9}">
      <dsp:nvSpPr>
        <dsp:cNvPr id="0" name=""/>
        <dsp:cNvSpPr/>
      </dsp:nvSpPr>
      <dsp:spPr>
        <a:xfrm>
          <a:off x="0" y="0"/>
          <a:ext cx="1999641" cy="7760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t>Relationships</a:t>
          </a:r>
        </a:p>
      </dsp:txBody>
      <dsp:txXfrm>
        <a:off x="37881" y="37881"/>
        <a:ext cx="1923879" cy="7002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3360B-50C7-45C2-8484-30D6882BFD9F}">
      <dsp:nvSpPr>
        <dsp:cNvPr id="0" name=""/>
        <dsp:cNvSpPr/>
      </dsp:nvSpPr>
      <dsp:spPr>
        <a:xfrm rot="5400000">
          <a:off x="3466698" y="-1389456"/>
          <a:ext cx="620804" cy="355491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kern="1200" dirty="0"/>
            <a:t>Properties are values about the node or relationship.</a:t>
          </a:r>
        </a:p>
      </dsp:txBody>
      <dsp:txXfrm rot="-5400000">
        <a:off x="1999642" y="107905"/>
        <a:ext cx="3524612" cy="560194"/>
      </dsp:txXfrm>
    </dsp:sp>
    <dsp:sp modelId="{2DF36E5B-2A78-4986-9D98-F6CE72D9EAF9}">
      <dsp:nvSpPr>
        <dsp:cNvPr id="0" name=""/>
        <dsp:cNvSpPr/>
      </dsp:nvSpPr>
      <dsp:spPr>
        <a:xfrm>
          <a:off x="0" y="0"/>
          <a:ext cx="1999641" cy="7760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US" sz="2800" kern="1200" dirty="0"/>
            <a:t>Properties</a:t>
          </a:r>
        </a:p>
      </dsp:txBody>
      <dsp:txXfrm>
        <a:off x="37881" y="37881"/>
        <a:ext cx="1923879" cy="7002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2B3C04-0755-41D6-93D8-F7FD2CAF51D8}">
      <dsp:nvSpPr>
        <dsp:cNvPr id="0" name=""/>
        <dsp:cNvSpPr/>
      </dsp:nvSpPr>
      <dsp:spPr>
        <a:xfrm rot="5400000">
          <a:off x="3392017" y="-950808"/>
          <a:ext cx="1653619" cy="397066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t>“A graph database management system (G-DBMS) is an online database management system with Create, Read, Update, and Delete (CRUD) methods that expose a graph data model.”</a:t>
          </a:r>
        </a:p>
      </dsp:txBody>
      <dsp:txXfrm rot="-5400000">
        <a:off x="2233497" y="288435"/>
        <a:ext cx="3889938" cy="1492173"/>
      </dsp:txXfrm>
    </dsp:sp>
    <dsp:sp modelId="{409894AC-8FB2-4EF2-92BD-0C39F05AF76C}">
      <dsp:nvSpPr>
        <dsp:cNvPr id="0" name=""/>
        <dsp:cNvSpPr/>
      </dsp:nvSpPr>
      <dsp:spPr>
        <a:xfrm>
          <a:off x="0" y="1010"/>
          <a:ext cx="2233496" cy="206702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t>Graph Database:</a:t>
          </a:r>
        </a:p>
      </dsp:txBody>
      <dsp:txXfrm>
        <a:off x="100904" y="101914"/>
        <a:ext cx="2031688" cy="18652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7E558-7271-4F07-8C03-121E8F86F122}">
      <dsp:nvSpPr>
        <dsp:cNvPr id="0" name=""/>
        <dsp:cNvSpPr/>
      </dsp:nvSpPr>
      <dsp:spPr>
        <a:xfrm rot="5400000">
          <a:off x="3952114" y="-1650929"/>
          <a:ext cx="533425" cy="397066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rtl="0">
            <a:lnSpc>
              <a:spcPct val="90000"/>
            </a:lnSpc>
            <a:spcBef>
              <a:spcPct val="0"/>
            </a:spcBef>
            <a:spcAft>
              <a:spcPct val="15000"/>
            </a:spcAft>
            <a:buChar char="•"/>
          </a:pPr>
          <a:r>
            <a:rPr lang="en-US" sz="1500" kern="1200" dirty="0"/>
            <a:t>Performance increase when dealing with connected data.</a:t>
          </a:r>
        </a:p>
      </dsp:txBody>
      <dsp:txXfrm rot="-5400000">
        <a:off x="2233496" y="93729"/>
        <a:ext cx="3944621" cy="481345"/>
      </dsp:txXfrm>
    </dsp:sp>
    <dsp:sp modelId="{2C382968-F0C6-4F5B-A345-FAFA6EDB319A}">
      <dsp:nvSpPr>
        <dsp:cNvPr id="0" name=""/>
        <dsp:cNvSpPr/>
      </dsp:nvSpPr>
      <dsp:spPr>
        <a:xfrm>
          <a:off x="0" y="1010"/>
          <a:ext cx="2233496" cy="66678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US" sz="2800" kern="1200" dirty="0"/>
            <a:t>Performance</a:t>
          </a:r>
        </a:p>
      </dsp:txBody>
      <dsp:txXfrm>
        <a:off x="32550" y="33560"/>
        <a:ext cx="2168396" cy="601682"/>
      </dsp:txXfrm>
    </dsp:sp>
    <dsp:sp modelId="{2E1F08D2-21FC-4B2E-A1DC-3CF121295354}">
      <dsp:nvSpPr>
        <dsp:cNvPr id="0" name=""/>
        <dsp:cNvSpPr/>
      </dsp:nvSpPr>
      <dsp:spPr>
        <a:xfrm rot="5400000">
          <a:off x="3952114" y="-950808"/>
          <a:ext cx="533425" cy="397066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rtl="0">
            <a:lnSpc>
              <a:spcPct val="90000"/>
            </a:lnSpc>
            <a:spcBef>
              <a:spcPct val="0"/>
            </a:spcBef>
            <a:spcAft>
              <a:spcPct val="15000"/>
            </a:spcAft>
            <a:buChar char="•"/>
          </a:pPr>
          <a:r>
            <a:rPr lang="en-US" sz="1500" kern="1200"/>
            <a:t>We can add nodes/relationships as the business domain dictates.</a:t>
          </a:r>
        </a:p>
      </dsp:txBody>
      <dsp:txXfrm rot="-5400000">
        <a:off x="2233496" y="793850"/>
        <a:ext cx="3944621" cy="481345"/>
      </dsp:txXfrm>
    </dsp:sp>
    <dsp:sp modelId="{652A1385-6E94-4C3C-A283-7230B18F7791}">
      <dsp:nvSpPr>
        <dsp:cNvPr id="0" name=""/>
        <dsp:cNvSpPr/>
      </dsp:nvSpPr>
      <dsp:spPr>
        <a:xfrm>
          <a:off x="0" y="701131"/>
          <a:ext cx="2233496" cy="66678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US" sz="2800" kern="1200" dirty="0"/>
            <a:t>Flexibility</a:t>
          </a:r>
        </a:p>
      </dsp:txBody>
      <dsp:txXfrm>
        <a:off x="32550" y="733681"/>
        <a:ext cx="2168396" cy="601682"/>
      </dsp:txXfrm>
    </dsp:sp>
    <dsp:sp modelId="{BC26F3D3-32CE-497B-84FF-9A28AA38E9A6}">
      <dsp:nvSpPr>
        <dsp:cNvPr id="0" name=""/>
        <dsp:cNvSpPr/>
      </dsp:nvSpPr>
      <dsp:spPr>
        <a:xfrm rot="5400000">
          <a:off x="3952114" y="-250686"/>
          <a:ext cx="533425" cy="397066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rtl="0">
            <a:lnSpc>
              <a:spcPct val="90000"/>
            </a:lnSpc>
            <a:spcBef>
              <a:spcPct val="0"/>
            </a:spcBef>
            <a:spcAft>
              <a:spcPct val="15000"/>
            </a:spcAft>
            <a:buChar char="•"/>
          </a:pPr>
          <a:r>
            <a:rPr lang="en-US" sz="1500" kern="1200" dirty="0"/>
            <a:t>Agile and test-driven software development practices.</a:t>
          </a:r>
        </a:p>
      </dsp:txBody>
      <dsp:txXfrm rot="-5400000">
        <a:off x="2233496" y="1493972"/>
        <a:ext cx="3944621" cy="481345"/>
      </dsp:txXfrm>
    </dsp:sp>
    <dsp:sp modelId="{080C5A5C-BBD1-4481-8D30-B107A5008CB8}">
      <dsp:nvSpPr>
        <dsp:cNvPr id="0" name=""/>
        <dsp:cNvSpPr/>
      </dsp:nvSpPr>
      <dsp:spPr>
        <a:xfrm>
          <a:off x="0" y="1401252"/>
          <a:ext cx="2233496" cy="66678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US" sz="2800" kern="1200" dirty="0"/>
            <a:t>Agility</a:t>
          </a:r>
        </a:p>
      </dsp:txBody>
      <dsp:txXfrm>
        <a:off x="32550" y="1433802"/>
        <a:ext cx="2168396" cy="6016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DB5051-1B68-4535-A6C6-7232C12D76AB}">
      <dsp:nvSpPr>
        <dsp:cNvPr id="0" name=""/>
        <dsp:cNvSpPr/>
      </dsp:nvSpPr>
      <dsp:spPr>
        <a:xfrm>
          <a:off x="0" y="8860"/>
          <a:ext cx="5244684" cy="580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t>Q:  Why use a graph database?</a:t>
          </a:r>
        </a:p>
      </dsp:txBody>
      <dsp:txXfrm>
        <a:off x="28329" y="37189"/>
        <a:ext cx="5188026" cy="523662"/>
      </dsp:txXfrm>
    </dsp:sp>
    <dsp:sp modelId="{D309256B-422A-4CC4-AC73-38ABD000EBF3}">
      <dsp:nvSpPr>
        <dsp:cNvPr id="0" name=""/>
        <dsp:cNvSpPr/>
      </dsp:nvSpPr>
      <dsp:spPr>
        <a:xfrm>
          <a:off x="0" y="678460"/>
          <a:ext cx="5244684" cy="580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t>A:  Here is the simplified answer.</a:t>
          </a:r>
        </a:p>
      </dsp:txBody>
      <dsp:txXfrm>
        <a:off x="28329" y="706789"/>
        <a:ext cx="5188026" cy="523662"/>
      </dsp:txXfrm>
    </dsp:sp>
    <dsp:sp modelId="{7B966A5F-FCFF-4638-8CB1-BC58CA81294E}">
      <dsp:nvSpPr>
        <dsp:cNvPr id="0" name=""/>
        <dsp:cNvSpPr/>
      </dsp:nvSpPr>
      <dsp:spPr>
        <a:xfrm>
          <a:off x="0" y="1258780"/>
          <a:ext cx="5244684" cy="818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519" tIns="30480" rIns="170688" bIns="30480" numCol="1" spcCol="1270" anchor="t" anchorCtr="0">
          <a:noAutofit/>
        </a:bodyPr>
        <a:lstStyle/>
        <a:p>
          <a:pPr marL="228600" lvl="1" indent="-228600" algn="l" defTabSz="1066800" rtl="0">
            <a:lnSpc>
              <a:spcPct val="90000"/>
            </a:lnSpc>
            <a:spcBef>
              <a:spcPct val="0"/>
            </a:spcBef>
            <a:spcAft>
              <a:spcPct val="20000"/>
            </a:spcAft>
            <a:buChar char="•"/>
          </a:pPr>
          <a:r>
            <a:rPr lang="en-US" sz="2400" kern="1200" dirty="0"/>
            <a:t>#1: It is all about the relationships.</a:t>
          </a:r>
        </a:p>
        <a:p>
          <a:pPr marL="228600" lvl="1" indent="-228600" algn="l" defTabSz="1066800" rtl="0">
            <a:lnSpc>
              <a:spcPct val="90000"/>
            </a:lnSpc>
            <a:spcBef>
              <a:spcPct val="0"/>
            </a:spcBef>
            <a:spcAft>
              <a:spcPct val="20000"/>
            </a:spcAft>
            <a:buChar char="•"/>
          </a:pPr>
          <a:r>
            <a:rPr lang="en-US" sz="2400" kern="1200" dirty="0"/>
            <a:t>#2: First learn #1.</a:t>
          </a:r>
        </a:p>
      </dsp:txBody>
      <dsp:txXfrm>
        <a:off x="0" y="1258780"/>
        <a:ext cx="5244684" cy="81816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DA74EF-1065-4897-A876-272AB7BA0B4B}">
      <dsp:nvSpPr>
        <dsp:cNvPr id="0" name=""/>
        <dsp:cNvSpPr/>
      </dsp:nvSpPr>
      <dsp:spPr>
        <a:xfrm>
          <a:off x="0" y="2296"/>
          <a:ext cx="6204158"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en-US" sz="1800" kern="1200" dirty="0"/>
            <a:t>Graph Modeling Rules: “By the book</a:t>
          </a:r>
          <a:r>
            <a:rPr lang="en-US" sz="1800" kern="1200" baseline="30000" dirty="0"/>
            <a:t>1</a:t>
          </a:r>
          <a:r>
            <a:rPr lang="en-US" sz="1800" kern="1200" dirty="0"/>
            <a:t>”</a:t>
          </a:r>
        </a:p>
      </dsp:txBody>
      <dsp:txXfrm>
        <a:off x="0" y="2296"/>
        <a:ext cx="6204158" cy="518400"/>
      </dsp:txXfrm>
    </dsp:sp>
    <dsp:sp modelId="{5730ED98-2798-4913-9C81-083F02DEC4C2}">
      <dsp:nvSpPr>
        <dsp:cNvPr id="0" name=""/>
        <dsp:cNvSpPr/>
      </dsp:nvSpPr>
      <dsp:spPr>
        <a:xfrm>
          <a:off x="0" y="520696"/>
          <a:ext cx="6204158" cy="276696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a:t>Nodes for Things, Relationships for Structure</a:t>
          </a:r>
          <a:endParaRPr lang="en-US" sz="1800" kern="1200" baseline="30000" dirty="0"/>
        </a:p>
        <a:p>
          <a:pPr marL="171450" lvl="1" indent="-171450" algn="l" defTabSz="800100" rtl="0">
            <a:lnSpc>
              <a:spcPct val="90000"/>
            </a:lnSpc>
            <a:spcBef>
              <a:spcPct val="0"/>
            </a:spcBef>
            <a:spcAft>
              <a:spcPct val="15000"/>
            </a:spcAft>
            <a:buChar char="•"/>
          </a:pPr>
          <a:r>
            <a:rPr lang="en-US" sz="1800" kern="1200" dirty="0"/>
            <a:t>Use nodes to represent entities –things of interest</a:t>
          </a:r>
        </a:p>
        <a:p>
          <a:pPr marL="171450" lvl="1" indent="-171450" algn="l" defTabSz="800100" rtl="0">
            <a:lnSpc>
              <a:spcPct val="90000"/>
            </a:lnSpc>
            <a:spcBef>
              <a:spcPct val="0"/>
            </a:spcBef>
            <a:spcAft>
              <a:spcPct val="15000"/>
            </a:spcAft>
            <a:buChar char="•"/>
          </a:pPr>
          <a:r>
            <a:rPr lang="en-US" sz="1800" kern="1200" dirty="0"/>
            <a:t>Use relationships to build structure</a:t>
          </a:r>
        </a:p>
        <a:p>
          <a:pPr marL="342900" lvl="2" indent="-171450" algn="l" defTabSz="800100" rtl="0">
            <a:lnSpc>
              <a:spcPct val="90000"/>
            </a:lnSpc>
            <a:spcBef>
              <a:spcPct val="0"/>
            </a:spcBef>
            <a:spcAft>
              <a:spcPct val="15000"/>
            </a:spcAft>
            <a:buChar char="•"/>
          </a:pPr>
          <a:r>
            <a:rPr lang="en-US" sz="1800" kern="1200" dirty="0"/>
            <a:t>Express connections between entities</a:t>
          </a:r>
        </a:p>
        <a:p>
          <a:pPr marL="342900" lvl="2" indent="-171450" algn="l" defTabSz="800100" rtl="0">
            <a:lnSpc>
              <a:spcPct val="90000"/>
            </a:lnSpc>
            <a:spcBef>
              <a:spcPct val="0"/>
            </a:spcBef>
            <a:spcAft>
              <a:spcPct val="15000"/>
            </a:spcAft>
            <a:buChar char="•"/>
          </a:pPr>
          <a:r>
            <a:rPr lang="en-US" sz="1800" kern="1200" dirty="0"/>
            <a:t>Establish semantic context for each entity	</a:t>
          </a:r>
        </a:p>
        <a:p>
          <a:pPr marL="171450" lvl="1" indent="-171450" algn="l" defTabSz="800100" rtl="0">
            <a:lnSpc>
              <a:spcPct val="90000"/>
            </a:lnSpc>
            <a:spcBef>
              <a:spcPct val="0"/>
            </a:spcBef>
            <a:spcAft>
              <a:spcPct val="15000"/>
            </a:spcAft>
            <a:buChar char="•"/>
          </a:pPr>
          <a:r>
            <a:rPr lang="en-US" sz="1800" kern="1200" dirty="0"/>
            <a:t>Use node properties to represent entity attributes, plus metadata</a:t>
          </a:r>
        </a:p>
        <a:p>
          <a:pPr marL="171450" lvl="1" indent="-171450" algn="l" defTabSz="800100" rtl="0">
            <a:lnSpc>
              <a:spcPct val="90000"/>
            </a:lnSpc>
            <a:spcBef>
              <a:spcPct val="0"/>
            </a:spcBef>
            <a:spcAft>
              <a:spcPct val="15000"/>
            </a:spcAft>
            <a:buChar char="•"/>
          </a:pPr>
          <a:r>
            <a:rPr lang="en-US" sz="1800" kern="1200" dirty="0"/>
            <a:t>Use relationship properties to express the strength, weight, or quality of a relationship, plus metadata.</a:t>
          </a:r>
        </a:p>
      </dsp:txBody>
      <dsp:txXfrm>
        <a:off x="0" y="520696"/>
        <a:ext cx="6204158" cy="27669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00427-529E-461D-8668-A84BE35795D9}">
      <dsp:nvSpPr>
        <dsp:cNvPr id="0" name=""/>
        <dsp:cNvSpPr/>
      </dsp:nvSpPr>
      <dsp:spPr>
        <a:xfrm>
          <a:off x="1938" y="160752"/>
          <a:ext cx="1890329" cy="61453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kern="1200" dirty="0"/>
            <a:t>How do you use a graph database?</a:t>
          </a:r>
        </a:p>
      </dsp:txBody>
      <dsp:txXfrm>
        <a:off x="1938" y="160752"/>
        <a:ext cx="1890329" cy="614536"/>
      </dsp:txXfrm>
    </dsp:sp>
    <dsp:sp modelId="{5F89F2CB-C375-4E18-B9F8-73FE2FF0949D}">
      <dsp:nvSpPr>
        <dsp:cNvPr id="0" name=""/>
        <dsp:cNvSpPr/>
      </dsp:nvSpPr>
      <dsp:spPr>
        <a:xfrm>
          <a:off x="16862" y="773834"/>
          <a:ext cx="1870310" cy="48510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Traversal of the database.</a:t>
          </a:r>
        </a:p>
      </dsp:txBody>
      <dsp:txXfrm>
        <a:off x="16862" y="773834"/>
        <a:ext cx="1870310" cy="485102"/>
      </dsp:txXfrm>
    </dsp:sp>
    <dsp:sp modelId="{6722ECD3-C0F0-422E-9DFD-FCC64141DFA2}">
      <dsp:nvSpPr>
        <dsp:cNvPr id="0" name=""/>
        <dsp:cNvSpPr/>
      </dsp:nvSpPr>
      <dsp:spPr>
        <a:xfrm>
          <a:off x="2156914" y="161547"/>
          <a:ext cx="1890329" cy="61453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kern="1200"/>
            <a:t>Query</a:t>
          </a:r>
        </a:p>
      </dsp:txBody>
      <dsp:txXfrm>
        <a:off x="2156914" y="161547"/>
        <a:ext cx="1890329" cy="614536"/>
      </dsp:txXfrm>
    </dsp:sp>
    <dsp:sp modelId="{026941E0-F7A6-42C6-9226-49168B82A912}">
      <dsp:nvSpPr>
        <dsp:cNvPr id="0" name=""/>
        <dsp:cNvSpPr/>
      </dsp:nvSpPr>
      <dsp:spPr>
        <a:xfrm>
          <a:off x="2156914" y="787365"/>
          <a:ext cx="1890329" cy="9668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dirty="0"/>
            <a:t>Follow the relationships from node to node</a:t>
          </a:r>
        </a:p>
      </dsp:txBody>
      <dsp:txXfrm>
        <a:off x="2156914" y="787365"/>
        <a:ext cx="1890329" cy="966840"/>
      </dsp:txXfrm>
    </dsp:sp>
    <dsp:sp modelId="{3B7BE15C-B633-43C0-9427-77B6E8670316}">
      <dsp:nvSpPr>
        <dsp:cNvPr id="0" name=""/>
        <dsp:cNvSpPr/>
      </dsp:nvSpPr>
      <dsp:spPr>
        <a:xfrm>
          <a:off x="4311889" y="169776"/>
          <a:ext cx="1890329" cy="61453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kern="1200"/>
            <a:t>Result Options</a:t>
          </a:r>
        </a:p>
      </dsp:txBody>
      <dsp:txXfrm>
        <a:off x="4311889" y="169776"/>
        <a:ext cx="1890329" cy="614536"/>
      </dsp:txXfrm>
    </dsp:sp>
    <dsp:sp modelId="{012209B0-CCA3-4E70-B1E6-3D315F9E3079}">
      <dsp:nvSpPr>
        <dsp:cNvPr id="0" name=""/>
        <dsp:cNvSpPr/>
      </dsp:nvSpPr>
      <dsp:spPr>
        <a:xfrm>
          <a:off x="4311889" y="796241"/>
          <a:ext cx="1890329" cy="9668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A set </a:t>
          </a:r>
        </a:p>
        <a:p>
          <a:pPr marL="171450" lvl="1" indent="-171450" algn="l" defTabSz="711200" rtl="0">
            <a:lnSpc>
              <a:spcPct val="90000"/>
            </a:lnSpc>
            <a:spcBef>
              <a:spcPct val="0"/>
            </a:spcBef>
            <a:spcAft>
              <a:spcPct val="15000"/>
            </a:spcAft>
            <a:buChar char="•"/>
          </a:pPr>
          <a:r>
            <a:rPr lang="en-US" sz="1600" kern="1200" dirty="0"/>
            <a:t>A path</a:t>
          </a:r>
        </a:p>
        <a:p>
          <a:pPr marL="171450" lvl="1" indent="-171450" algn="l" defTabSz="711200" rtl="0">
            <a:lnSpc>
              <a:spcPct val="90000"/>
            </a:lnSpc>
            <a:spcBef>
              <a:spcPct val="0"/>
            </a:spcBef>
            <a:spcAft>
              <a:spcPct val="15000"/>
            </a:spcAft>
            <a:buChar char="•"/>
          </a:pPr>
          <a:r>
            <a:rPr lang="en-US" sz="1600" kern="1200" dirty="0"/>
            <a:t>A pattern</a:t>
          </a:r>
        </a:p>
      </dsp:txBody>
      <dsp:txXfrm>
        <a:off x="4311889" y="796241"/>
        <a:ext cx="1890329" cy="96684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pPr/>
              <a:t>4/10/23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pPr/>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himss.org/files/HIMSSorg/content/files/PrivacySecurity/PIIWhitePaper.pdf"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17CEBAC-7C2B-B242-806F-F6C2F51A1C86}"/>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4736978-4A12-4D41-92FF-C412D383E9DB}" type="slidenum">
              <a:rPr lang="en-US" altLang="en-US">
                <a:latin typeface="Calibri" panose="020F0502020204030204" pitchFamily="34" charset="0"/>
              </a:rPr>
              <a:pPr eaLnBrk="1" hangingPunct="1"/>
              <a:t>4</a:t>
            </a:fld>
            <a:endParaRPr lang="en-US" altLang="en-US">
              <a:latin typeface="Calibri" panose="020F0502020204030204" pitchFamily="34" charset="0"/>
            </a:endParaRPr>
          </a:p>
        </p:txBody>
      </p:sp>
      <p:sp>
        <p:nvSpPr>
          <p:cNvPr id="67587" name="Rectangle 2">
            <a:extLst>
              <a:ext uri="{FF2B5EF4-FFF2-40B4-BE49-F238E27FC236}">
                <a16:creationId xmlns:a16="http://schemas.microsoft.com/office/drawing/2014/main" id="{41784A15-46DC-4441-8E07-132841B541DE}"/>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8" name="Rectangle 3">
            <a:extLst>
              <a:ext uri="{FF2B5EF4-FFF2-40B4-BE49-F238E27FC236}">
                <a16:creationId xmlns:a16="http://schemas.microsoft.com/office/drawing/2014/main" id="{2E6CFAB1-589F-CC43-81F0-C1C54D5E84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307152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A6A7C9-A95E-462B-9746-884855BAF07B}" type="slidenum">
              <a:rPr lang="en-US" smtClean="0"/>
              <a:t>34</a:t>
            </a:fld>
            <a:endParaRPr lang="en-US"/>
          </a:p>
        </p:txBody>
      </p:sp>
    </p:spTree>
    <p:extLst>
      <p:ext uri="{BB962C8B-B14F-4D97-AF65-F5344CB8AC3E}">
        <p14:creationId xmlns:p14="http://schemas.microsoft.com/office/powerpoint/2010/main" val="2021543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gold star.</a:t>
            </a:r>
            <a:r>
              <a:rPr lang="en-US" baseline="0" dirty="0"/>
              <a:t>  If you wanted to print some slide, then I identified the 4 slides you will most likely want.</a:t>
            </a:r>
          </a:p>
          <a:p>
            <a:endParaRPr lang="en-US" baseline="0" dirty="0"/>
          </a:p>
          <a:p>
            <a:r>
              <a:rPr lang="en-US" baseline="0" dirty="0"/>
              <a:t>1</a:t>
            </a:r>
            <a:r>
              <a:rPr lang="en-US" baseline="30000" dirty="0"/>
              <a:t>st</a:t>
            </a:r>
            <a:r>
              <a:rPr lang="en-US" baseline="0" dirty="0"/>
              <a:t> star is the Rules</a:t>
            </a:r>
            <a:endParaRPr lang="en-US" dirty="0"/>
          </a:p>
        </p:txBody>
      </p:sp>
      <p:sp>
        <p:nvSpPr>
          <p:cNvPr id="4" name="Slide Number Placeholder 3"/>
          <p:cNvSpPr>
            <a:spLocks noGrp="1"/>
          </p:cNvSpPr>
          <p:nvPr>
            <p:ph type="sldNum" sz="quarter" idx="10"/>
          </p:nvPr>
        </p:nvSpPr>
        <p:spPr/>
        <p:txBody>
          <a:bodyPr/>
          <a:lstStyle/>
          <a:p>
            <a:fld id="{41A6A7C9-A95E-462B-9746-884855BAF07B}" type="slidenum">
              <a:rPr lang="en-US" smtClean="0"/>
              <a:t>35</a:t>
            </a:fld>
            <a:endParaRPr lang="en-US"/>
          </a:p>
        </p:txBody>
      </p:sp>
    </p:spTree>
    <p:extLst>
      <p:ext uri="{BB962C8B-B14F-4D97-AF65-F5344CB8AC3E}">
        <p14:creationId xmlns:p14="http://schemas.microsoft.com/office/powerpoint/2010/main" val="909025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“Walk</a:t>
            </a:r>
            <a:r>
              <a:rPr lang="en-US" baseline="0" dirty="0"/>
              <a:t> on the path” sign, or walk on the s</a:t>
            </a:r>
            <a:r>
              <a:rPr lang="en-US" dirty="0"/>
              <a:t>tepping stones.</a:t>
            </a:r>
          </a:p>
          <a:p>
            <a:endParaRPr lang="en-US" dirty="0"/>
          </a:p>
          <a:p>
            <a:r>
              <a:rPr lang="en-US" dirty="0"/>
              <a:t>“Walk through the network”</a:t>
            </a:r>
          </a:p>
          <a:p>
            <a:endParaRPr lang="en-US" dirty="0"/>
          </a:p>
          <a:p>
            <a:r>
              <a:rPr lang="en-US" dirty="0"/>
              <a:t>Traversal</a:t>
            </a:r>
          </a:p>
          <a:p>
            <a:endParaRPr lang="en-US" dirty="0"/>
          </a:p>
          <a:p>
            <a:r>
              <a:rPr lang="en-US" dirty="0"/>
              <a:t>Any familiar with the hierarchical</a:t>
            </a:r>
            <a:r>
              <a:rPr lang="en-US" baseline="0" dirty="0"/>
              <a:t> data type?  Very similar.</a:t>
            </a:r>
          </a:p>
          <a:p>
            <a:r>
              <a:rPr lang="en-US" baseline="0" dirty="0"/>
              <a:t>Accidentally created a graph database with the hierarchical data type.</a:t>
            </a:r>
          </a:p>
          <a:p>
            <a:endParaRPr lang="en-US" baseline="0" dirty="0"/>
          </a:p>
          <a:p>
            <a:r>
              <a:rPr lang="en-US" baseline="0" dirty="0"/>
              <a:t>A pattern of nodes/relationships…  Think clickstream analysis or Action/Result</a:t>
            </a:r>
            <a:endParaRPr lang="en-US" dirty="0"/>
          </a:p>
        </p:txBody>
      </p:sp>
      <p:sp>
        <p:nvSpPr>
          <p:cNvPr id="4" name="Slide Number Placeholder 3"/>
          <p:cNvSpPr>
            <a:spLocks noGrp="1"/>
          </p:cNvSpPr>
          <p:nvPr>
            <p:ph type="sldNum" sz="quarter" idx="10"/>
          </p:nvPr>
        </p:nvSpPr>
        <p:spPr/>
        <p:txBody>
          <a:bodyPr/>
          <a:lstStyle/>
          <a:p>
            <a:fld id="{41A6A7C9-A95E-462B-9746-884855BAF07B}" type="slidenum">
              <a:rPr lang="en-US" smtClean="0"/>
              <a:t>36</a:t>
            </a:fld>
            <a:endParaRPr lang="en-US"/>
          </a:p>
        </p:txBody>
      </p:sp>
    </p:spTree>
    <p:extLst>
      <p:ext uri="{BB962C8B-B14F-4D97-AF65-F5344CB8AC3E}">
        <p14:creationId xmlns:p14="http://schemas.microsoft.com/office/powerpoint/2010/main" val="2008571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a:t>
            </a:r>
            <a:r>
              <a:rPr lang="en-US" baseline="0" dirty="0"/>
              <a:t> result can be a node/relationship</a:t>
            </a:r>
            <a:endParaRPr lang="en-US" dirty="0"/>
          </a:p>
          <a:p>
            <a:r>
              <a:rPr lang="en-US" dirty="0"/>
              <a:t>Set</a:t>
            </a:r>
            <a:r>
              <a:rPr lang="en-US" baseline="0" dirty="0"/>
              <a:t>: Query just the green</a:t>
            </a:r>
          </a:p>
          <a:p>
            <a:r>
              <a:rPr lang="en-US" baseline="0" dirty="0"/>
              <a:t>Path: Query starting at purple find the path to Orange</a:t>
            </a:r>
          </a:p>
          <a:p>
            <a:r>
              <a:rPr lang="en-US" baseline="0" dirty="0"/>
              <a:t>Pattern: Query green-blue combo.</a:t>
            </a:r>
            <a:endParaRPr lang="en-US" dirty="0"/>
          </a:p>
        </p:txBody>
      </p:sp>
      <p:sp>
        <p:nvSpPr>
          <p:cNvPr id="4" name="Slide Number Placeholder 3"/>
          <p:cNvSpPr>
            <a:spLocks noGrp="1"/>
          </p:cNvSpPr>
          <p:nvPr>
            <p:ph type="sldNum" sz="quarter" idx="10"/>
          </p:nvPr>
        </p:nvSpPr>
        <p:spPr/>
        <p:txBody>
          <a:bodyPr/>
          <a:lstStyle/>
          <a:p>
            <a:fld id="{41A6A7C9-A95E-462B-9746-884855BAF07B}" type="slidenum">
              <a:rPr lang="en-US" smtClean="0"/>
              <a:t>37</a:t>
            </a:fld>
            <a:endParaRPr lang="en-US"/>
          </a:p>
        </p:txBody>
      </p:sp>
    </p:spTree>
    <p:extLst>
      <p:ext uri="{BB962C8B-B14F-4D97-AF65-F5344CB8AC3E}">
        <p14:creationId xmlns:p14="http://schemas.microsoft.com/office/powerpoint/2010/main" val="421770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Adjacency: every node has a direct pointer to its adjacent elements and no index lookups are necessary.</a:t>
            </a:r>
          </a:p>
          <a:p>
            <a:endParaRPr lang="en-US" dirty="0"/>
          </a:p>
          <a:p>
            <a:endParaRPr lang="en-US" dirty="0"/>
          </a:p>
        </p:txBody>
      </p:sp>
      <p:sp>
        <p:nvSpPr>
          <p:cNvPr id="4" name="Slide Number Placeholder 3"/>
          <p:cNvSpPr>
            <a:spLocks noGrp="1"/>
          </p:cNvSpPr>
          <p:nvPr>
            <p:ph type="sldNum" sz="quarter" idx="10"/>
          </p:nvPr>
        </p:nvSpPr>
        <p:spPr/>
        <p:txBody>
          <a:bodyPr/>
          <a:lstStyle/>
          <a:p>
            <a:fld id="{41A6A7C9-A95E-462B-9746-884855BAF07B}" type="slidenum">
              <a:rPr lang="en-US" smtClean="0"/>
              <a:t>39</a:t>
            </a:fld>
            <a:endParaRPr lang="en-US"/>
          </a:p>
        </p:txBody>
      </p:sp>
    </p:spTree>
    <p:extLst>
      <p:ext uri="{BB962C8B-B14F-4D97-AF65-F5344CB8AC3E}">
        <p14:creationId xmlns:p14="http://schemas.microsoft.com/office/powerpoint/2010/main" val="1509784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A6A7C9-A95E-462B-9746-884855BAF07B}" type="slidenum">
              <a:rPr lang="en-US" smtClean="0"/>
              <a:t>40</a:t>
            </a:fld>
            <a:endParaRPr lang="en-US"/>
          </a:p>
        </p:txBody>
      </p:sp>
    </p:spTree>
    <p:extLst>
      <p:ext uri="{BB962C8B-B14F-4D97-AF65-F5344CB8AC3E}">
        <p14:creationId xmlns:p14="http://schemas.microsoft.com/office/powerpoint/2010/main" val="973659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Identify common attributes that achieve high positive match rates across</a:t>
            </a:r>
            <a:r>
              <a:rPr lang="en-US" baseline="0" dirty="0"/>
              <a:t> disparate systems.  The attributes may include common fields such as name, date of birth, address, sex, cell, emergency contact, insurer, etc…</a:t>
            </a:r>
          </a:p>
          <a:p>
            <a:endParaRPr lang="en-US" baseline="0" dirty="0"/>
          </a:p>
          <a:p>
            <a:r>
              <a:rPr lang="en-US" baseline="0" dirty="0"/>
              <a:t>Define processing and best practices that are the most effective to support high positive patient matching rates utilizing these attributes.</a:t>
            </a:r>
          </a:p>
          <a:p>
            <a:endParaRPr lang="en-US" dirty="0"/>
          </a:p>
          <a:p>
            <a:r>
              <a:rPr lang="en-US" dirty="0"/>
              <a:t>HIMSS also issued a 2009 white paper titled:  </a:t>
            </a:r>
            <a:r>
              <a:rPr lang="en-US" dirty="0">
                <a:hlinkClick r:id="rId3"/>
              </a:rPr>
              <a:t>Patient Identity Integrity; A White Paper by the HIMSS Patient Identity Integrity Work Group. </a:t>
            </a:r>
            <a:r>
              <a:rPr lang="en-US" dirty="0"/>
              <a:t> Between 8 and 14 percent of electronic health records have patient identity errors, according to a 2008 RAND Corporation study of the issue.  These errors are a major patient safety issue and cost driver.  Misidentifying patients, incomplete records, multiple records for the same patient, more than one patients’ information in the same record, false negative and false positive identifications are safety and quality of care issues and totally unacceptable.  Additionally, healthcare organizations, payers, and the government spend millions of dollars annually correcting these errors. </a:t>
            </a:r>
          </a:p>
          <a:p>
            <a:endParaRPr lang="en-US" dirty="0"/>
          </a:p>
          <a:p>
            <a:r>
              <a:rPr lang="en-US" dirty="0"/>
              <a:t>DQS,</a:t>
            </a:r>
            <a:r>
              <a:rPr lang="en-US" baseline="0" dirty="0"/>
              <a:t> MDS solutions</a:t>
            </a:r>
            <a:endParaRPr lang="en-US" dirty="0"/>
          </a:p>
        </p:txBody>
      </p:sp>
      <p:sp>
        <p:nvSpPr>
          <p:cNvPr id="4" name="Slide Number Placeholder 3"/>
          <p:cNvSpPr>
            <a:spLocks noGrp="1"/>
          </p:cNvSpPr>
          <p:nvPr>
            <p:ph type="sldNum" sz="quarter" idx="10"/>
          </p:nvPr>
        </p:nvSpPr>
        <p:spPr/>
        <p:txBody>
          <a:bodyPr/>
          <a:lstStyle/>
          <a:p>
            <a:fld id="{41A6A7C9-A95E-462B-9746-884855BAF07B}" type="slidenum">
              <a:rPr lang="en-US" smtClean="0"/>
              <a:t>41</a:t>
            </a:fld>
            <a:endParaRPr lang="en-US"/>
          </a:p>
        </p:txBody>
      </p:sp>
    </p:spTree>
    <p:extLst>
      <p:ext uri="{BB962C8B-B14F-4D97-AF65-F5344CB8AC3E}">
        <p14:creationId xmlns:p14="http://schemas.microsoft.com/office/powerpoint/2010/main" val="703047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DQS (Correct, Corrected, Suggested,</a:t>
            </a:r>
            <a:r>
              <a:rPr lang="en-US" baseline="0" dirty="0"/>
              <a:t> New, Invalid)  in-graph indices</a:t>
            </a:r>
            <a:endParaRPr lang="en-US" dirty="0"/>
          </a:p>
          <a:p>
            <a:r>
              <a:rPr lang="en-US" dirty="0"/>
              <a:t>MDM lookup</a:t>
            </a:r>
            <a:r>
              <a:rPr lang="en-US" baseline="0" dirty="0"/>
              <a:t> (Match, No Match, Overmatch)</a:t>
            </a:r>
            <a:endParaRPr lang="en-US" dirty="0"/>
          </a:p>
        </p:txBody>
      </p:sp>
      <p:sp>
        <p:nvSpPr>
          <p:cNvPr id="4" name="Slide Number Placeholder 3"/>
          <p:cNvSpPr>
            <a:spLocks noGrp="1"/>
          </p:cNvSpPr>
          <p:nvPr>
            <p:ph type="sldNum" sz="quarter" idx="10"/>
          </p:nvPr>
        </p:nvSpPr>
        <p:spPr/>
        <p:txBody>
          <a:bodyPr/>
          <a:lstStyle/>
          <a:p>
            <a:fld id="{41A6A7C9-A95E-462B-9746-884855BAF07B}" type="slidenum">
              <a:rPr lang="en-US" smtClean="0"/>
              <a:t>42</a:t>
            </a:fld>
            <a:endParaRPr lang="en-US"/>
          </a:p>
        </p:txBody>
      </p:sp>
    </p:spTree>
    <p:extLst>
      <p:ext uri="{BB962C8B-B14F-4D97-AF65-F5344CB8AC3E}">
        <p14:creationId xmlns:p14="http://schemas.microsoft.com/office/powerpoint/2010/main" val="2093098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Keep in mind that I have to be</a:t>
            </a:r>
            <a:r>
              <a:rPr lang="en-US" baseline="0" dirty="0"/>
              <a:t> able to send back the original information to the originator.</a:t>
            </a:r>
            <a:endParaRPr lang="en-US" dirty="0"/>
          </a:p>
        </p:txBody>
      </p:sp>
      <p:sp>
        <p:nvSpPr>
          <p:cNvPr id="4" name="Slide Number Placeholder 3"/>
          <p:cNvSpPr>
            <a:spLocks noGrp="1"/>
          </p:cNvSpPr>
          <p:nvPr>
            <p:ph type="sldNum" sz="quarter" idx="10"/>
          </p:nvPr>
        </p:nvSpPr>
        <p:spPr/>
        <p:txBody>
          <a:bodyPr/>
          <a:lstStyle/>
          <a:p>
            <a:fld id="{41A6A7C9-A95E-462B-9746-884855BAF07B}" type="slidenum">
              <a:rPr lang="en-US" smtClean="0"/>
              <a:t>43</a:t>
            </a:fld>
            <a:endParaRPr lang="en-US"/>
          </a:p>
        </p:txBody>
      </p:sp>
    </p:spTree>
    <p:extLst>
      <p:ext uri="{BB962C8B-B14F-4D97-AF65-F5344CB8AC3E}">
        <p14:creationId xmlns:p14="http://schemas.microsoft.com/office/powerpoint/2010/main" val="1802125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node are created alphabeticall</a:t>
            </a:r>
            <a:r>
              <a:rPr lang="en-US" baseline="0" dirty="0"/>
              <a:t>y.  Which means I created a standard naming conventions. (At least internally)</a:t>
            </a:r>
          </a:p>
          <a:p>
            <a:endParaRPr lang="en-US" baseline="0" dirty="0"/>
          </a:p>
          <a:p>
            <a:r>
              <a:rPr lang="en-US" baseline="0" dirty="0" err="1"/>
              <a:t>Linkedin</a:t>
            </a:r>
            <a:r>
              <a:rPr lang="en-US" baseline="0" dirty="0"/>
              <a:t> Social Graph + Match.com Dating Graph = Patient Identity Graph</a:t>
            </a:r>
          </a:p>
        </p:txBody>
      </p:sp>
      <p:sp>
        <p:nvSpPr>
          <p:cNvPr id="4" name="Slide Number Placeholder 3"/>
          <p:cNvSpPr>
            <a:spLocks noGrp="1"/>
          </p:cNvSpPr>
          <p:nvPr>
            <p:ph type="sldNum" sz="quarter" idx="10"/>
          </p:nvPr>
        </p:nvSpPr>
        <p:spPr/>
        <p:txBody>
          <a:bodyPr/>
          <a:lstStyle/>
          <a:p>
            <a:fld id="{41A6A7C9-A95E-462B-9746-884855BAF07B}" type="slidenum">
              <a:rPr lang="en-US" smtClean="0"/>
              <a:t>44</a:t>
            </a:fld>
            <a:endParaRPr lang="en-US"/>
          </a:p>
        </p:txBody>
      </p:sp>
    </p:spTree>
    <p:extLst>
      <p:ext uri="{BB962C8B-B14F-4D97-AF65-F5344CB8AC3E}">
        <p14:creationId xmlns:p14="http://schemas.microsoft.com/office/powerpoint/2010/main" val="1063774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FF68E123-8492-C74B-AFCF-857AEC5BAE62}"/>
              </a:ext>
            </a:extLst>
          </p:cNvPr>
          <p:cNvSpPr>
            <a:spLocks noGrp="1" noRot="1" noChangeAspect="1" noTextEdit="1"/>
          </p:cNvSpPr>
          <p:nvPr>
            <p:ph type="sldImg"/>
          </p:nvPr>
        </p:nvSpPr>
        <p:spPr>
          <a:xfrm>
            <a:off x="393700" y="692150"/>
            <a:ext cx="6070600" cy="3416300"/>
          </a:xfrm>
          <a:ln/>
        </p:spPr>
      </p:sp>
      <p:sp>
        <p:nvSpPr>
          <p:cNvPr id="3" name="Notes Placeholder 2">
            <a:extLst>
              <a:ext uri="{FF2B5EF4-FFF2-40B4-BE49-F238E27FC236}">
                <a16:creationId xmlns:a16="http://schemas.microsoft.com/office/drawing/2014/main" id="{280A2741-9BFC-8F43-811D-1B4B7DF88220}"/>
              </a:ext>
            </a:extLst>
          </p:cNvPr>
          <p:cNvSpPr>
            <a:spLocks noGrp="1"/>
          </p:cNvSpPr>
          <p:nvPr>
            <p:ph type="body" idx="1"/>
          </p:nvPr>
        </p:nvSpPr>
        <p:spPr/>
        <p:txBody>
          <a:bodyPr>
            <a:normAutofit/>
          </a:bodyPr>
          <a:lstStyle/>
          <a:p>
            <a:pPr>
              <a:defRPr/>
            </a:pPr>
            <a:endParaRPr lang="en-US" dirty="0"/>
          </a:p>
          <a:p>
            <a:pPr>
              <a:defRPr/>
            </a:pPr>
            <a:endParaRPr lang="en-US" dirty="0"/>
          </a:p>
          <a:p>
            <a:pPr>
              <a:defRPr/>
            </a:pPr>
            <a:endParaRPr lang="en-US" dirty="0"/>
          </a:p>
        </p:txBody>
      </p:sp>
      <p:sp>
        <p:nvSpPr>
          <p:cNvPr id="24580" name="Slide Number Placeholder 3">
            <a:extLst>
              <a:ext uri="{FF2B5EF4-FFF2-40B4-BE49-F238E27FC236}">
                <a16:creationId xmlns:a16="http://schemas.microsoft.com/office/drawing/2014/main" id="{AE754147-7A00-5B42-A4CF-133DF33D3E37}"/>
              </a:ext>
            </a:extLst>
          </p:cNvPr>
          <p:cNvSpPr>
            <a:spLocks noGrp="1"/>
          </p:cNvSpPr>
          <p:nvPr>
            <p:ph type="sldNum" sz="quarter" idx="429496729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26C4F2F-6D07-5C4D-AFAA-9E83A836E35E}" type="slidenum">
              <a:rPr lang="en-US" altLang="en-US"/>
              <a:pPr/>
              <a:t>5</a:t>
            </a:fld>
            <a:endParaRPr lang="en-US" altLang="en-US"/>
          </a:p>
        </p:txBody>
      </p:sp>
    </p:spTree>
    <p:extLst>
      <p:ext uri="{BB962C8B-B14F-4D97-AF65-F5344CB8AC3E}">
        <p14:creationId xmlns:p14="http://schemas.microsoft.com/office/powerpoint/2010/main" val="4278566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pPr/>
              <a:t>45</a:t>
            </a:fld>
            <a:endParaRPr lang="en-US"/>
          </a:p>
        </p:txBody>
      </p:sp>
    </p:spTree>
    <p:extLst>
      <p:ext uri="{BB962C8B-B14F-4D97-AF65-F5344CB8AC3E}">
        <p14:creationId xmlns:p14="http://schemas.microsoft.com/office/powerpoint/2010/main" val="1727569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Acid always</a:t>
            </a:r>
          </a:p>
          <a:p>
            <a:r>
              <a:rPr lang="en-US" dirty="0"/>
              <a:t>Java first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Tens </a:t>
            </a:r>
            <a:r>
              <a:rPr lang="en-US" dirty="0" err="1"/>
              <a:t>nEnterprise</a:t>
            </a:r>
            <a:r>
              <a:rPr lang="en-US" dirty="0"/>
              <a:t> first</a:t>
            </a:r>
          </a:p>
          <a:p>
            <a:r>
              <a:rPr lang="en-US" dirty="0" err="1"/>
              <a:t>ot</a:t>
            </a:r>
            <a:r>
              <a:rPr lang="en-US" dirty="0"/>
              <a:t> hundreds</a:t>
            </a:r>
            <a:r>
              <a:rPr lang="en-US" baseline="0" dirty="0"/>
              <a:t> in a cluster</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For highly connected data</a:t>
            </a:r>
            <a:r>
              <a:rPr lang="en-US" baseline="0" dirty="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are </a:t>
            </a:r>
            <a:r>
              <a:rPr lang="en-US" baseline="0" dirty="0" err="1"/>
              <a:t>GPL’d</a:t>
            </a:r>
            <a:r>
              <a:rPr lang="en-US" baseline="0" dirty="0"/>
              <a:t> – you can use us for free if you can use MySQL for free</a:t>
            </a:r>
            <a:endParaRPr lang="en-US" dirty="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pPr/>
              <a:t>46</a:t>
            </a:fld>
            <a:endParaRPr lang="en-US"/>
          </a:p>
        </p:txBody>
      </p:sp>
    </p:spTree>
    <p:extLst>
      <p:ext uri="{BB962C8B-B14F-4D97-AF65-F5344CB8AC3E}">
        <p14:creationId xmlns:p14="http://schemas.microsoft.com/office/powerpoint/2010/main" val="3567170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8D948-D25D-8E4B-9BFE-B537C3A7CF38}" type="slidenum">
              <a:rPr lang="en-US" smtClean="0"/>
              <a:pPr/>
              <a:t>65</a:t>
            </a:fld>
            <a:endParaRPr lang="en-US"/>
          </a:p>
        </p:txBody>
      </p:sp>
    </p:spTree>
    <p:extLst>
      <p:ext uri="{BB962C8B-B14F-4D97-AF65-F5344CB8AC3E}">
        <p14:creationId xmlns:p14="http://schemas.microsoft.com/office/powerpoint/2010/main" val="1226585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8D948-D25D-8E4B-9BFE-B537C3A7CF38}" type="slidenum">
              <a:rPr lang="en-US" smtClean="0"/>
              <a:pPr/>
              <a:t>81</a:t>
            </a:fld>
            <a:endParaRPr lang="en-US"/>
          </a:p>
        </p:txBody>
      </p:sp>
    </p:spTree>
    <p:extLst>
      <p:ext uri="{BB962C8B-B14F-4D97-AF65-F5344CB8AC3E}">
        <p14:creationId xmlns:p14="http://schemas.microsoft.com/office/powerpoint/2010/main" val="1335684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pPr/>
              <a:t>84</a:t>
            </a:fld>
            <a:endParaRPr lang="en-US"/>
          </a:p>
        </p:txBody>
      </p:sp>
    </p:spTree>
    <p:extLst>
      <p:ext uri="{BB962C8B-B14F-4D97-AF65-F5344CB8AC3E}">
        <p14:creationId xmlns:p14="http://schemas.microsoft.com/office/powerpoint/2010/main" val="810859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index key</a:t>
            </a:r>
            <a:r>
              <a:rPr lang="en-US" baseline="0" dirty="0"/>
              <a:t> nodes – the pillars or themes that underpin your domain</a:t>
            </a:r>
          </a:p>
          <a:p>
            <a:endParaRPr lang="en-US" baseline="0" dirty="0"/>
          </a:p>
          <a:p>
            <a:r>
              <a:rPr lang="en-US" baseline="0" dirty="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pPr/>
              <a:t>85</a:t>
            </a:fld>
            <a:endParaRPr lang="en-US"/>
          </a:p>
        </p:txBody>
      </p:sp>
    </p:spTree>
    <p:extLst>
      <p:ext uri="{BB962C8B-B14F-4D97-AF65-F5344CB8AC3E}">
        <p14:creationId xmlns:p14="http://schemas.microsoft.com/office/powerpoint/2010/main" val="2659759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8D948-D25D-8E4B-9BFE-B537C3A7CF38}" type="slidenum">
              <a:rPr lang="en-US" smtClean="0"/>
              <a:pPr/>
              <a:t>87</a:t>
            </a:fld>
            <a:endParaRPr lang="en-US"/>
          </a:p>
        </p:txBody>
      </p:sp>
    </p:spTree>
    <p:extLst>
      <p:ext uri="{BB962C8B-B14F-4D97-AF65-F5344CB8AC3E}">
        <p14:creationId xmlns:p14="http://schemas.microsoft.com/office/powerpoint/2010/main" val="1170372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https://dzone.com/articles/how-neo4j-data-import-minimal</a:t>
            </a:r>
          </a:p>
          <a:p>
            <a:r>
              <a:rPr lang="en-US" dirty="0"/>
              <a:t>All second degree friends of “Anne” and on how many ways they can be reached</a:t>
            </a:r>
            <a:endParaRPr lang="ru-RU" dirty="0"/>
          </a:p>
        </p:txBody>
      </p:sp>
      <p:sp>
        <p:nvSpPr>
          <p:cNvPr id="4" name="Slide Number Placeholder 3"/>
          <p:cNvSpPr>
            <a:spLocks noGrp="1"/>
          </p:cNvSpPr>
          <p:nvPr>
            <p:ph type="sldNum" sz="quarter" idx="10"/>
          </p:nvPr>
        </p:nvSpPr>
        <p:spPr/>
        <p:txBody>
          <a:bodyPr/>
          <a:lstStyle/>
          <a:p>
            <a:fld id="{72B7AA3A-8925-44C2-8D21-F6EAA0E19C74}" type="slidenum">
              <a:rPr lang="ru-RU" smtClean="0"/>
              <a:t>88</a:t>
            </a:fld>
            <a:endParaRPr lang="ru-RU"/>
          </a:p>
        </p:txBody>
      </p:sp>
    </p:spTree>
    <p:extLst>
      <p:ext uri="{BB962C8B-B14F-4D97-AF65-F5344CB8AC3E}">
        <p14:creationId xmlns:p14="http://schemas.microsoft.com/office/powerpoint/2010/main" val="1108487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https://neo4j.com/blog/importing-data-into-neo4j-the-spreadsheet-way/</a:t>
            </a:r>
          </a:p>
          <a:p>
            <a:r>
              <a:rPr lang="en-US" dirty="0"/>
              <a:t>All people attending the event</a:t>
            </a:r>
            <a:r>
              <a:rPr lang="en-US" baseline="0" dirty="0"/>
              <a:t> at </a:t>
            </a:r>
            <a:r>
              <a:rPr lang="en-US" sz="1200" dirty="0">
                <a:latin typeface="Courier" pitchFamily="49" charset="0"/>
              </a:rPr>
              <a:t>Malmö who have at least one friend</a:t>
            </a:r>
            <a:r>
              <a:rPr lang="en-US" sz="1200" baseline="0" dirty="0">
                <a:latin typeface="Courier" pitchFamily="49" charset="0"/>
              </a:rPr>
              <a:t> also attending this event.</a:t>
            </a:r>
            <a:endParaRPr lang="ru-RU" dirty="0"/>
          </a:p>
        </p:txBody>
      </p:sp>
      <p:sp>
        <p:nvSpPr>
          <p:cNvPr id="4" name="Slide Number Placeholder 3"/>
          <p:cNvSpPr>
            <a:spLocks noGrp="1"/>
          </p:cNvSpPr>
          <p:nvPr>
            <p:ph type="sldNum" sz="quarter" idx="10"/>
          </p:nvPr>
        </p:nvSpPr>
        <p:spPr/>
        <p:txBody>
          <a:bodyPr/>
          <a:lstStyle/>
          <a:p>
            <a:fld id="{72B7AA3A-8925-44C2-8D21-F6EAA0E19C74}" type="slidenum">
              <a:rPr lang="ru-RU" smtClean="0"/>
              <a:t>89</a:t>
            </a:fld>
            <a:endParaRPr lang="ru-RU"/>
          </a:p>
        </p:txBody>
      </p:sp>
    </p:spTree>
    <p:extLst>
      <p:ext uri="{BB962C8B-B14F-4D97-AF65-F5344CB8AC3E}">
        <p14:creationId xmlns:p14="http://schemas.microsoft.com/office/powerpoint/2010/main" val="4197961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2B7AA3A-8925-44C2-8D21-F6EAA0E19C74}" type="slidenum">
              <a:rPr lang="ru-RU" smtClean="0"/>
              <a:t>90</a:t>
            </a:fld>
            <a:endParaRPr lang="ru-RU"/>
          </a:p>
        </p:txBody>
      </p:sp>
    </p:spTree>
    <p:extLst>
      <p:ext uri="{BB962C8B-B14F-4D97-AF65-F5344CB8AC3E}">
        <p14:creationId xmlns:p14="http://schemas.microsoft.com/office/powerpoint/2010/main" val="3474232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8D948-D25D-8E4B-9BFE-B537C3A7CF38}" type="slidenum">
              <a:rPr lang="en-US" smtClean="0"/>
              <a:pPr/>
              <a:t>13</a:t>
            </a:fld>
            <a:endParaRPr lang="en-US"/>
          </a:p>
        </p:txBody>
      </p:sp>
    </p:spTree>
    <p:extLst>
      <p:ext uri="{BB962C8B-B14F-4D97-AF65-F5344CB8AC3E}">
        <p14:creationId xmlns:p14="http://schemas.microsoft.com/office/powerpoint/2010/main" val="4206164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a:t>
            </a:r>
            <a:r>
              <a:rPr lang="en-US" baseline="30000" dirty="0"/>
              <a:t>st</a:t>
            </a:r>
            <a:r>
              <a:rPr lang="en-US" baseline="0" dirty="0"/>
              <a:t> Rules, 2</a:t>
            </a:r>
            <a:r>
              <a:rPr lang="en-US" baseline="30000" dirty="0"/>
              <a:t>nd</a:t>
            </a:r>
            <a:r>
              <a:rPr lang="en-US" baseline="0" dirty="0"/>
              <a:t> Guidelines</a:t>
            </a:r>
            <a:endParaRPr lang="en-US" dirty="0"/>
          </a:p>
          <a:p>
            <a:endParaRPr lang="en-US" dirty="0"/>
          </a:p>
          <a:p>
            <a:r>
              <a:rPr lang="en-US" dirty="0"/>
              <a:t>I searched for Graph Modeling Rules.  I found zero.  No big deal after</a:t>
            </a:r>
            <a:r>
              <a:rPr lang="en-US" baseline="0" dirty="0"/>
              <a:t> all it’s fairly new.  Then I found “The Rule” during my research.  “The Rule” almost made me drop any consideration I had for implementing a graph database.  I will show you what I consider the primary rule, and then I will tell you what “The Rule” is.  As Graph Modeling matures I’m sure they will remove “The Rule” in future documentation.</a:t>
            </a:r>
          </a:p>
          <a:p>
            <a:endParaRPr lang="en-US" baseline="0" dirty="0"/>
          </a:p>
          <a:p>
            <a:r>
              <a:rPr lang="en-US" baseline="0" dirty="0"/>
              <a:t>Don’t go overboard with redundancy.  If you find that you are apply redundancy to solve the majority of design issues then I would re-evaluate.</a:t>
            </a:r>
          </a:p>
          <a:p>
            <a:endParaRPr lang="en-US" baseline="0" dirty="0"/>
          </a:p>
          <a:p>
            <a:r>
              <a:rPr lang="en-US" baseline="0" dirty="0"/>
              <a:t>In-graph indices:  In stead of creating a property on a node… That property would become a node, and create relationships</a:t>
            </a:r>
          </a:p>
          <a:p>
            <a:endParaRPr lang="en-US" baseline="0" dirty="0"/>
          </a:p>
          <a:p>
            <a:r>
              <a:rPr lang="en-US" baseline="0" dirty="0"/>
              <a:t>Looking through these rules you will see that it is not for lists.</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Database extensions: New logic over old portion of the schema.</a:t>
            </a:r>
          </a:p>
          <a:p>
            <a:endParaRPr lang="en-US" dirty="0"/>
          </a:p>
        </p:txBody>
      </p:sp>
      <p:sp>
        <p:nvSpPr>
          <p:cNvPr id="4" name="Slide Number Placeholder 3"/>
          <p:cNvSpPr>
            <a:spLocks noGrp="1"/>
          </p:cNvSpPr>
          <p:nvPr>
            <p:ph type="sldNum" sz="quarter" idx="10"/>
          </p:nvPr>
        </p:nvSpPr>
        <p:spPr/>
        <p:txBody>
          <a:bodyPr/>
          <a:lstStyle/>
          <a:p>
            <a:fld id="{41A6A7C9-A95E-462B-9746-884855BAF07B}" type="slidenum">
              <a:rPr lang="en-US" smtClean="0"/>
              <a:t>92</a:t>
            </a:fld>
            <a:endParaRPr lang="en-US"/>
          </a:p>
        </p:txBody>
      </p:sp>
    </p:spTree>
    <p:extLst>
      <p:ext uri="{BB962C8B-B14F-4D97-AF65-F5344CB8AC3E}">
        <p14:creationId xmlns:p14="http://schemas.microsoft.com/office/powerpoint/2010/main" val="1696834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a:t>
            </a:r>
            <a:r>
              <a:rPr lang="en-US" baseline="30000" dirty="0"/>
              <a:t>st</a:t>
            </a:r>
            <a:r>
              <a:rPr lang="en-US" baseline="0" dirty="0"/>
              <a:t> Rules, 2</a:t>
            </a:r>
            <a:r>
              <a:rPr lang="en-US" baseline="30000" dirty="0"/>
              <a:t>nd</a:t>
            </a:r>
            <a:r>
              <a:rPr lang="en-US" baseline="0" dirty="0"/>
              <a:t> Guidelines, 3</a:t>
            </a:r>
            <a:r>
              <a:rPr lang="en-US" baseline="30000" dirty="0"/>
              <a:t>rd</a:t>
            </a:r>
            <a:r>
              <a:rPr lang="en-US" baseline="0" dirty="0"/>
              <a:t> Gotchas</a:t>
            </a:r>
            <a:endParaRPr lang="en-US" dirty="0"/>
          </a:p>
          <a:p>
            <a:endParaRPr lang="en-US" dirty="0"/>
          </a:p>
          <a:p>
            <a:r>
              <a:rPr lang="en-US" dirty="0"/>
              <a:t>If</a:t>
            </a:r>
            <a:r>
              <a:rPr lang="en-US" baseline="0" dirty="0"/>
              <a:t> you need to connect something modeled as a relationship to more than two other entities, then you have to refactor the entity inside the relationship out into a separate node.  This a break change to the data model.  Changes to queries and applications will be needed.1</a:t>
            </a:r>
            <a:endParaRPr lang="en-US" dirty="0"/>
          </a:p>
        </p:txBody>
      </p:sp>
      <p:sp>
        <p:nvSpPr>
          <p:cNvPr id="4" name="Slide Number Placeholder 3"/>
          <p:cNvSpPr>
            <a:spLocks noGrp="1"/>
          </p:cNvSpPr>
          <p:nvPr>
            <p:ph type="sldNum" sz="quarter" idx="10"/>
          </p:nvPr>
        </p:nvSpPr>
        <p:spPr/>
        <p:txBody>
          <a:bodyPr/>
          <a:lstStyle/>
          <a:p>
            <a:fld id="{41A6A7C9-A95E-462B-9746-884855BAF07B}" type="slidenum">
              <a:rPr lang="en-US" smtClean="0"/>
              <a:t>93</a:t>
            </a:fld>
            <a:endParaRPr lang="en-US"/>
          </a:p>
        </p:txBody>
      </p:sp>
    </p:spTree>
    <p:extLst>
      <p:ext uri="{BB962C8B-B14F-4D97-AF65-F5344CB8AC3E}">
        <p14:creationId xmlns:p14="http://schemas.microsoft.com/office/powerpoint/2010/main" val="1106494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a:t>
            </a:r>
            <a:r>
              <a:rPr lang="en-US" baseline="30000" dirty="0"/>
              <a:t>st</a:t>
            </a:r>
            <a:r>
              <a:rPr lang="en-US" baseline="0" dirty="0"/>
              <a:t> Rules, 2</a:t>
            </a:r>
            <a:r>
              <a:rPr lang="en-US" baseline="30000" dirty="0"/>
              <a:t>nd</a:t>
            </a:r>
            <a:r>
              <a:rPr lang="en-US" baseline="0" dirty="0"/>
              <a:t> Guidelines, 3</a:t>
            </a:r>
            <a:r>
              <a:rPr lang="en-US" baseline="30000" dirty="0"/>
              <a:t>rd</a:t>
            </a:r>
            <a:r>
              <a:rPr lang="en-US" baseline="0" dirty="0"/>
              <a:t> Gotchas, 4</a:t>
            </a:r>
            <a:r>
              <a:rPr lang="en-US" baseline="30000" dirty="0"/>
              <a:t>th</a:t>
            </a:r>
            <a:r>
              <a:rPr lang="en-US" baseline="0" dirty="0"/>
              <a:t> Patterns</a:t>
            </a:r>
            <a:endParaRPr lang="en-US" dirty="0"/>
          </a:p>
          <a:p>
            <a:endParaRPr lang="en-US" dirty="0"/>
          </a:p>
          <a:p>
            <a:r>
              <a:rPr lang="en-US" dirty="0"/>
              <a:t>This is so easy!  (My seamless moment)</a:t>
            </a:r>
          </a:p>
        </p:txBody>
      </p:sp>
      <p:sp>
        <p:nvSpPr>
          <p:cNvPr id="4" name="Slide Number Placeholder 3"/>
          <p:cNvSpPr>
            <a:spLocks noGrp="1"/>
          </p:cNvSpPr>
          <p:nvPr>
            <p:ph type="sldNum" sz="quarter" idx="10"/>
          </p:nvPr>
        </p:nvSpPr>
        <p:spPr/>
        <p:txBody>
          <a:bodyPr/>
          <a:lstStyle/>
          <a:p>
            <a:fld id="{41A6A7C9-A95E-462B-9746-884855BAF07B}" type="slidenum">
              <a:rPr lang="en-US" smtClean="0"/>
              <a:t>94</a:t>
            </a:fld>
            <a:endParaRPr lang="en-US"/>
          </a:p>
        </p:txBody>
      </p:sp>
    </p:spTree>
    <p:extLst>
      <p:ext uri="{BB962C8B-B14F-4D97-AF65-F5344CB8AC3E}">
        <p14:creationId xmlns:p14="http://schemas.microsoft.com/office/powerpoint/2010/main" val="18308402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Is there a pattern</a:t>
            </a:r>
            <a:r>
              <a:rPr lang="en-US" baseline="0" dirty="0"/>
              <a:t> of lists that results in more medals?</a:t>
            </a:r>
            <a:endParaRPr lang="en-US" dirty="0"/>
          </a:p>
        </p:txBody>
      </p:sp>
      <p:sp>
        <p:nvSpPr>
          <p:cNvPr id="4" name="Slide Number Placeholder 3"/>
          <p:cNvSpPr>
            <a:spLocks noGrp="1"/>
          </p:cNvSpPr>
          <p:nvPr>
            <p:ph type="sldNum" sz="quarter" idx="10"/>
          </p:nvPr>
        </p:nvSpPr>
        <p:spPr/>
        <p:txBody>
          <a:bodyPr/>
          <a:lstStyle/>
          <a:p>
            <a:fld id="{41A6A7C9-A95E-462B-9746-884855BAF07B}" type="slidenum">
              <a:rPr lang="en-US" smtClean="0"/>
              <a:t>95</a:t>
            </a:fld>
            <a:endParaRPr lang="en-US"/>
          </a:p>
        </p:txBody>
      </p:sp>
    </p:spTree>
    <p:extLst>
      <p:ext uri="{BB962C8B-B14F-4D97-AF65-F5344CB8AC3E}">
        <p14:creationId xmlns:p14="http://schemas.microsoft.com/office/powerpoint/2010/main" val="18702372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will remove large portions</a:t>
            </a:r>
            <a:r>
              <a:rPr lang="en-US" baseline="0" dirty="0"/>
              <a:t> of the graph by following a single relationship path.</a:t>
            </a:r>
          </a:p>
          <a:p>
            <a:endParaRPr lang="en-US" baseline="0" dirty="0"/>
          </a:p>
          <a:p>
            <a:r>
              <a:rPr lang="en-US" baseline="0" dirty="0"/>
              <a:t>You can also take advantage of the cache and hold section of the tree in memory.</a:t>
            </a:r>
            <a:endParaRPr lang="en-US" dirty="0"/>
          </a:p>
        </p:txBody>
      </p:sp>
      <p:sp>
        <p:nvSpPr>
          <p:cNvPr id="4" name="Slide Number Placeholder 3"/>
          <p:cNvSpPr>
            <a:spLocks noGrp="1"/>
          </p:cNvSpPr>
          <p:nvPr>
            <p:ph type="sldNum" sz="quarter" idx="10"/>
          </p:nvPr>
        </p:nvSpPr>
        <p:spPr/>
        <p:txBody>
          <a:bodyPr/>
          <a:lstStyle/>
          <a:p>
            <a:fld id="{41A6A7C9-A95E-462B-9746-884855BAF07B}" type="slidenum">
              <a:rPr lang="en-US" smtClean="0"/>
              <a:t>98</a:t>
            </a:fld>
            <a:endParaRPr lang="en-US"/>
          </a:p>
        </p:txBody>
      </p:sp>
    </p:spTree>
    <p:extLst>
      <p:ext uri="{BB962C8B-B14F-4D97-AF65-F5344CB8AC3E}">
        <p14:creationId xmlns:p14="http://schemas.microsoft.com/office/powerpoint/2010/main" val="17582225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will remove large portions</a:t>
            </a:r>
            <a:r>
              <a:rPr lang="en-US" baseline="0" dirty="0"/>
              <a:t> of the graph by following a single relationship path.</a:t>
            </a:r>
          </a:p>
          <a:p>
            <a:endParaRPr lang="en-US" baseline="0" dirty="0"/>
          </a:p>
          <a:p>
            <a:r>
              <a:rPr lang="en-US" baseline="0" dirty="0"/>
              <a:t>You can also take advantage of the cache and hold section of the tree in memory.</a:t>
            </a:r>
            <a:endParaRPr lang="en-US" dirty="0"/>
          </a:p>
        </p:txBody>
      </p:sp>
      <p:sp>
        <p:nvSpPr>
          <p:cNvPr id="4" name="Slide Number Placeholder 3"/>
          <p:cNvSpPr>
            <a:spLocks noGrp="1"/>
          </p:cNvSpPr>
          <p:nvPr>
            <p:ph type="sldNum" sz="quarter" idx="10"/>
          </p:nvPr>
        </p:nvSpPr>
        <p:spPr/>
        <p:txBody>
          <a:bodyPr/>
          <a:lstStyle/>
          <a:p>
            <a:fld id="{41A6A7C9-A95E-462B-9746-884855BAF07B}" type="slidenum">
              <a:rPr lang="en-US" smtClean="0"/>
              <a:t>99</a:t>
            </a:fld>
            <a:endParaRPr lang="en-US"/>
          </a:p>
        </p:txBody>
      </p:sp>
    </p:spTree>
    <p:extLst>
      <p:ext uri="{BB962C8B-B14F-4D97-AF65-F5344CB8AC3E}">
        <p14:creationId xmlns:p14="http://schemas.microsoft.com/office/powerpoint/2010/main" val="16342321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A6A7C9-A95E-462B-9746-884855BAF07B}" type="slidenum">
              <a:rPr lang="en-US" smtClean="0"/>
              <a:t>100</a:t>
            </a:fld>
            <a:endParaRPr lang="en-US"/>
          </a:p>
        </p:txBody>
      </p:sp>
    </p:spTree>
    <p:extLst>
      <p:ext uri="{BB962C8B-B14F-4D97-AF65-F5344CB8AC3E}">
        <p14:creationId xmlns:p14="http://schemas.microsoft.com/office/powerpoint/2010/main" val="21191868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Trade-offs between using fine-grained relationship</a:t>
            </a:r>
            <a:r>
              <a:rPr lang="en-US" baseline="0" dirty="0"/>
              <a:t> </a:t>
            </a:r>
            <a:r>
              <a:rPr lang="en-US" baseline="0" dirty="0" err="1"/>
              <a:t>lables</a:t>
            </a:r>
            <a:r>
              <a:rPr lang="en-US" baseline="0" dirty="0"/>
              <a:t> versus generic relationships qualified with properties.  DELIVERY_ADDRESS, HOME_ADDRESS, etc. versus ADDRESS [type: ‘</a:t>
            </a:r>
            <a:r>
              <a:rPr lang="en-US" baseline="0" dirty="0" err="1"/>
              <a:t>delivery’,’home</a:t>
            </a:r>
            <a:r>
              <a:rPr lang="en-US" baseline="0" dirty="0"/>
              <a:t>’]1</a:t>
            </a:r>
            <a:endParaRPr lang="en-US" dirty="0"/>
          </a:p>
        </p:txBody>
      </p:sp>
      <p:sp>
        <p:nvSpPr>
          <p:cNvPr id="4" name="Slide Number Placeholder 3"/>
          <p:cNvSpPr>
            <a:spLocks noGrp="1"/>
          </p:cNvSpPr>
          <p:nvPr>
            <p:ph type="sldNum" sz="quarter" idx="10"/>
          </p:nvPr>
        </p:nvSpPr>
        <p:spPr/>
        <p:txBody>
          <a:bodyPr/>
          <a:lstStyle/>
          <a:p>
            <a:fld id="{41A6A7C9-A95E-462B-9746-884855BAF07B}" type="slidenum">
              <a:rPr lang="en-US" smtClean="0"/>
              <a:t>101</a:t>
            </a:fld>
            <a:endParaRPr lang="en-US"/>
          </a:p>
        </p:txBody>
      </p:sp>
    </p:spTree>
    <p:extLst>
      <p:ext uri="{BB962C8B-B14F-4D97-AF65-F5344CB8AC3E}">
        <p14:creationId xmlns:p14="http://schemas.microsoft.com/office/powerpoint/2010/main" val="825069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Semi-trucks:</a:t>
            </a:r>
            <a:r>
              <a:rPr lang="en-US" baseline="0" dirty="0"/>
              <a:t>  Live expectancy is 7 years.</a:t>
            </a:r>
            <a:endParaRPr lang="en-US" dirty="0"/>
          </a:p>
        </p:txBody>
      </p:sp>
      <p:sp>
        <p:nvSpPr>
          <p:cNvPr id="4" name="Slide Number Placeholder 3"/>
          <p:cNvSpPr>
            <a:spLocks noGrp="1"/>
          </p:cNvSpPr>
          <p:nvPr>
            <p:ph type="sldNum" sz="quarter" idx="10"/>
          </p:nvPr>
        </p:nvSpPr>
        <p:spPr/>
        <p:txBody>
          <a:bodyPr/>
          <a:lstStyle/>
          <a:p>
            <a:fld id="{41A6A7C9-A95E-462B-9746-884855BAF07B}" type="slidenum">
              <a:rPr lang="en-US" smtClean="0"/>
              <a:t>103</a:t>
            </a:fld>
            <a:endParaRPr lang="en-US"/>
          </a:p>
        </p:txBody>
      </p:sp>
    </p:spTree>
    <p:extLst>
      <p:ext uri="{BB962C8B-B14F-4D97-AF65-F5344CB8AC3E}">
        <p14:creationId xmlns:p14="http://schemas.microsoft.com/office/powerpoint/2010/main" val="395290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Through in shipper</a:t>
            </a:r>
            <a:r>
              <a:rPr lang="en-US" baseline="0" dirty="0"/>
              <a:t> / multiple shipper.  Sure you can create it, but the data structure is not expressive at all.</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1A6A7C9-A95E-462B-9746-884855BAF07B}" type="slidenum">
              <a:rPr lang="en-US" smtClean="0"/>
              <a:t>104</a:t>
            </a:fld>
            <a:endParaRPr lang="en-US"/>
          </a:p>
        </p:txBody>
      </p:sp>
    </p:spTree>
    <p:extLst>
      <p:ext uri="{BB962C8B-B14F-4D97-AF65-F5344CB8AC3E}">
        <p14:creationId xmlns:p14="http://schemas.microsoft.com/office/powerpoint/2010/main" val="146568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1“A </a:t>
            </a:r>
            <a:r>
              <a:rPr lang="en-US" i="1" dirty="0"/>
              <a:t>property graph </a:t>
            </a:r>
            <a:r>
              <a:rPr lang="en-US" dirty="0"/>
              <a:t>is made up of </a:t>
            </a:r>
            <a:r>
              <a:rPr lang="en-US" i="1" dirty="0"/>
              <a:t>nodes</a:t>
            </a:r>
            <a:r>
              <a:rPr lang="en-US" dirty="0"/>
              <a:t>, </a:t>
            </a:r>
            <a:r>
              <a:rPr lang="en-US" i="1" dirty="0"/>
              <a:t>relationships</a:t>
            </a:r>
            <a:r>
              <a:rPr lang="en-US" dirty="0"/>
              <a:t>, and </a:t>
            </a:r>
            <a:r>
              <a:rPr lang="en-US" i="1" dirty="0"/>
              <a:t>properties</a:t>
            </a:r>
            <a:r>
              <a:rPr lang="en-US" dirty="0"/>
              <a:t>.</a:t>
            </a:r>
          </a:p>
          <a:p>
            <a:endParaRPr lang="en-US" dirty="0"/>
          </a:p>
          <a:p>
            <a:r>
              <a:rPr lang="en-US" dirty="0"/>
              <a:t>• Nodes contain properties. Think of nodes as documents that store properties in the</a:t>
            </a:r>
          </a:p>
          <a:p>
            <a:r>
              <a:rPr lang="en-US" dirty="0"/>
              <a:t>form of arbitrary key-value pairs. The keys are strings and the values are arbitrary</a:t>
            </a:r>
          </a:p>
          <a:p>
            <a:r>
              <a:rPr lang="en-US" dirty="0"/>
              <a:t>data types.</a:t>
            </a:r>
          </a:p>
          <a:p>
            <a:endParaRPr lang="en-US" dirty="0"/>
          </a:p>
          <a:p>
            <a:r>
              <a:rPr lang="en-US" dirty="0"/>
              <a:t>• Relationships connect and structure nodes. A relationship always has a direction,</a:t>
            </a:r>
          </a:p>
          <a:p>
            <a:r>
              <a:rPr lang="en-US" dirty="0"/>
              <a:t>a label, and a </a:t>
            </a:r>
            <a:r>
              <a:rPr lang="en-US" i="1" dirty="0"/>
              <a:t>start node </a:t>
            </a:r>
            <a:r>
              <a:rPr lang="en-US" dirty="0"/>
              <a:t>and an </a:t>
            </a:r>
            <a:r>
              <a:rPr lang="en-US" i="1" dirty="0"/>
              <a:t>end node</a:t>
            </a:r>
            <a:r>
              <a:rPr lang="en-US" dirty="0"/>
              <a:t>—there are no dangling relationships.</a:t>
            </a:r>
          </a:p>
          <a:p>
            <a:r>
              <a:rPr lang="en-US" dirty="0"/>
              <a:t>Together, a relationship’s direction and label add semantic clarity to the structuring</a:t>
            </a:r>
          </a:p>
          <a:p>
            <a:r>
              <a:rPr lang="en-US" dirty="0"/>
              <a:t>of nodes.</a:t>
            </a:r>
          </a:p>
          <a:p>
            <a:endParaRPr lang="en-US" dirty="0"/>
          </a:p>
          <a:p>
            <a:r>
              <a:rPr lang="en-US" dirty="0"/>
              <a:t>• Like nodes, relationships can also have properties. The ability to add properties to</a:t>
            </a:r>
          </a:p>
          <a:p>
            <a:r>
              <a:rPr lang="en-US" dirty="0"/>
              <a:t>relationships is particularly useful for providing additional metadata for graph”</a:t>
            </a:r>
          </a:p>
        </p:txBody>
      </p:sp>
      <p:sp>
        <p:nvSpPr>
          <p:cNvPr id="4" name="Slide Number Placeholder 3"/>
          <p:cNvSpPr>
            <a:spLocks noGrp="1"/>
          </p:cNvSpPr>
          <p:nvPr>
            <p:ph type="sldNum" sz="quarter" idx="10"/>
          </p:nvPr>
        </p:nvSpPr>
        <p:spPr/>
        <p:txBody>
          <a:bodyPr/>
          <a:lstStyle/>
          <a:p>
            <a:fld id="{41A6A7C9-A95E-462B-9746-884855BAF07B}" type="slidenum">
              <a:rPr lang="en-US" smtClean="0"/>
              <a:t>22</a:t>
            </a:fld>
            <a:endParaRPr lang="en-US"/>
          </a:p>
        </p:txBody>
      </p:sp>
    </p:spTree>
    <p:extLst>
      <p:ext uri="{BB962C8B-B14F-4D97-AF65-F5344CB8AC3E}">
        <p14:creationId xmlns:p14="http://schemas.microsoft.com/office/powerpoint/2010/main" val="20529789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Pulled directly from the neo4j book on </a:t>
            </a:r>
            <a:r>
              <a:rPr lang="en-US" dirty="0" err="1"/>
              <a:t>graphdatabase</a:t>
            </a:r>
            <a:r>
              <a:rPr lang="en-US" dirty="0"/>
              <a:t>.  See references at end of slide deck.</a:t>
            </a:r>
          </a:p>
        </p:txBody>
      </p:sp>
      <p:sp>
        <p:nvSpPr>
          <p:cNvPr id="4" name="Slide Number Placeholder 3"/>
          <p:cNvSpPr>
            <a:spLocks noGrp="1"/>
          </p:cNvSpPr>
          <p:nvPr>
            <p:ph type="sldNum" sz="quarter" idx="10"/>
          </p:nvPr>
        </p:nvSpPr>
        <p:spPr/>
        <p:txBody>
          <a:bodyPr/>
          <a:lstStyle/>
          <a:p>
            <a:fld id="{41A6A7C9-A95E-462B-9746-884855BAF07B}" type="slidenum">
              <a:rPr lang="en-US" smtClean="0"/>
              <a:t>106</a:t>
            </a:fld>
            <a:endParaRPr lang="en-US"/>
          </a:p>
        </p:txBody>
      </p:sp>
    </p:spTree>
    <p:extLst>
      <p:ext uri="{BB962C8B-B14F-4D97-AF65-F5344CB8AC3E}">
        <p14:creationId xmlns:p14="http://schemas.microsoft.com/office/powerpoint/2010/main" val="13952029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1A6A7C9-A95E-462B-9746-884855BAF07B}" type="slidenum">
              <a:rPr lang="en-US" smtClean="0"/>
              <a:t>107</a:t>
            </a:fld>
            <a:endParaRPr lang="en-US"/>
          </a:p>
        </p:txBody>
      </p:sp>
    </p:spTree>
    <p:extLst>
      <p:ext uri="{BB962C8B-B14F-4D97-AF65-F5344CB8AC3E}">
        <p14:creationId xmlns:p14="http://schemas.microsoft.com/office/powerpoint/2010/main" val="3238002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8D948-D25D-8E4B-9BFE-B537C3A7CF38}" type="slidenum">
              <a:rPr lang="en-US" smtClean="0"/>
              <a:pPr/>
              <a:t>108</a:t>
            </a:fld>
            <a:endParaRPr lang="en-US"/>
          </a:p>
        </p:txBody>
      </p:sp>
    </p:spTree>
    <p:extLst>
      <p:ext uri="{BB962C8B-B14F-4D97-AF65-F5344CB8AC3E}">
        <p14:creationId xmlns:p14="http://schemas.microsoft.com/office/powerpoint/2010/main" val="9229458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HA component</a:t>
            </a:r>
            <a:r>
              <a:rPr lang="en-US" baseline="0" dirty="0"/>
              <a:t> uses log shipping under the covers to ensure eventual consistency across database instances</a:t>
            </a:r>
          </a:p>
          <a:p>
            <a:endParaRPr lang="en-US" baseline="0" dirty="0"/>
          </a:p>
          <a:p>
            <a:r>
              <a:rPr lang="en-US" baseline="0" dirty="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pPr/>
              <a:t>112</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 all databases need to be Facebook scale.</a:t>
            </a:r>
          </a:p>
          <a:p>
            <a:r>
              <a:rPr lang="en-US" dirty="0"/>
              <a:t>Most</a:t>
            </a:r>
            <a:r>
              <a:rPr lang="en-US" baseline="0" dirty="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pPr/>
              <a:t>117</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black-hole</a:t>
            </a:r>
            <a:r>
              <a:rPr lang="en-US" baseline="0" dirty="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pPr/>
              <a:t>118</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Load-leveling</a:t>
            </a:r>
            <a:r>
              <a:rPr lang="en-US" baseline="0" dirty="0"/>
              <a:t> alone can lead to many relationships crossing instances. </a:t>
            </a:r>
          </a:p>
          <a:p>
            <a:r>
              <a:rPr lang="en-US" baseline="0" dirty="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pPr/>
              <a:t>119</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well-known algorithms</a:t>
            </a:r>
            <a:r>
              <a:rPr lang="en-US" baseline="0" dirty="0"/>
              <a:t> that help with keeping graphs balanced (the Minimum Point-Cut problem)</a:t>
            </a:r>
          </a:p>
          <a:p>
            <a:endParaRPr lang="en-US" baseline="0" dirty="0"/>
          </a:p>
          <a:p>
            <a:r>
              <a:rPr lang="en-US" baseline="0" dirty="0"/>
              <a:t>They can work at </a:t>
            </a:r>
          </a:p>
          <a:p>
            <a:endParaRPr lang="en-US" baseline="0" dirty="0"/>
          </a:p>
          <a:p>
            <a:r>
              <a:rPr lang="en-US" baseline="0" dirty="0"/>
              <a:t> - insert-time</a:t>
            </a:r>
          </a:p>
          <a:p>
            <a:r>
              <a:rPr lang="en-US" baseline="0" dirty="0"/>
              <a:t> - periodically</a:t>
            </a:r>
          </a:p>
          <a:p>
            <a:endParaRPr lang="en-US" baseline="0" dirty="0"/>
          </a:p>
          <a:p>
            <a:r>
              <a:rPr lang="en-US" baseline="0" dirty="0"/>
              <a:t>Each has different properties, but good ones take a local view of the graph (no global locks) and work incrementally (short bursts).</a:t>
            </a:r>
          </a:p>
          <a:p>
            <a:r>
              <a:rPr lang="en-US" baseline="0" dirty="0"/>
              <a:t>They can even take into account use patterns.</a:t>
            </a:r>
          </a:p>
          <a:p>
            <a:endParaRPr lang="en-US" baseline="0" dirty="0"/>
          </a:p>
          <a:p>
            <a:r>
              <a:rPr lang="en-US" b="1" baseline="0" dirty="0"/>
              <a:t>But this is still an open research area.</a:t>
            </a:r>
            <a:r>
              <a:rPr lang="en-US" baseline="0" dirty="0"/>
              <a:t> Graphs are highly mutable and so these algorithms face an uphill fight, even if we could get them right.</a:t>
            </a:r>
          </a:p>
          <a:p>
            <a:r>
              <a:rPr lang="en-US" baseline="0" dirty="0"/>
              <a:t>Unlike other </a:t>
            </a:r>
            <a:r>
              <a:rPr lang="en-US" baseline="0" dirty="0" err="1"/>
              <a:t>NoSQL</a:t>
            </a:r>
            <a:r>
              <a:rPr lang="en-US" baseline="0" dirty="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pPr/>
              <a:t>120</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 all databases need to be Facebook scale.</a:t>
            </a:r>
          </a:p>
          <a:p>
            <a:r>
              <a:rPr lang="en-US" dirty="0"/>
              <a:t>Most</a:t>
            </a:r>
            <a:r>
              <a:rPr lang="en-US" baseline="0" dirty="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pPr/>
              <a:t>121</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10s of gigabytes:</a:t>
            </a:r>
          </a:p>
          <a:p>
            <a:r>
              <a:rPr lang="en-US" sz="1200" kern="1200" dirty="0">
                <a:solidFill>
                  <a:schemeClr val="tx1"/>
                </a:solidFill>
                <a:latin typeface="+mn-lt"/>
                <a:ea typeface="+mn-ea"/>
                <a:cs typeface="+mn-cs"/>
              </a:rPr>
              <a:t>Slam in the RAM on a single server and all is plain sailing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It is write scaling</a:t>
            </a:r>
            <a:r>
              <a:rPr lang="en-US" sz="1200" kern="1200" baseline="0" dirty="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pPr/>
              <a:t>122</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Graph Databases are highly connected data model.  Relationships are cheap.  </a:t>
            </a:r>
          </a:p>
          <a:p>
            <a:r>
              <a:rPr lang="en-US" dirty="0"/>
              <a:t>A relationship must have a</a:t>
            </a:r>
            <a:r>
              <a:rPr lang="en-US" baseline="0" dirty="0"/>
              <a:t> start node and an end node.  No more, no less.</a:t>
            </a:r>
            <a:endParaRPr lang="en-US" dirty="0"/>
          </a:p>
          <a:p>
            <a:r>
              <a:rPr lang="en-US" dirty="0"/>
              <a:t>Relationships can come and go</a:t>
            </a:r>
            <a:r>
              <a:rPr lang="en-US" baseline="0" dirty="0"/>
              <a:t> as the domain is built out.</a:t>
            </a:r>
            <a:endParaRPr lang="en-US" dirty="0"/>
          </a:p>
          <a:p>
            <a:r>
              <a:rPr lang="en-US" dirty="0"/>
              <a:t>Relationships</a:t>
            </a:r>
            <a:r>
              <a:rPr lang="en-US" baseline="0" dirty="0"/>
              <a:t> for the business domain.</a:t>
            </a:r>
          </a:p>
          <a:p>
            <a:r>
              <a:rPr lang="en-US" baseline="0" dirty="0"/>
              <a:t>Relationships for the different queries.</a:t>
            </a:r>
          </a:p>
          <a:p>
            <a:r>
              <a:rPr lang="en-US" baseline="0" dirty="0"/>
              <a:t>In a way you could think of it as a cube with each level of the cube containing different relationships.  (Don’t actually build that much complexity)</a:t>
            </a:r>
          </a:p>
          <a:p>
            <a:r>
              <a:rPr lang="en-US" baseline="0" dirty="0"/>
              <a:t>A relationship is a first class </a:t>
            </a:r>
            <a:r>
              <a:rPr lang="en-US" baseline="0" dirty="0" err="1"/>
              <a:t>citizan</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41A6A7C9-A95E-462B-9746-884855BAF07B}" type="slidenum">
              <a:rPr lang="en-US" smtClean="0"/>
              <a:t>24</a:t>
            </a:fld>
            <a:endParaRPr lang="en-US"/>
          </a:p>
        </p:txBody>
      </p:sp>
    </p:spTree>
    <p:extLst>
      <p:ext uri="{BB962C8B-B14F-4D97-AF65-F5344CB8AC3E}">
        <p14:creationId xmlns:p14="http://schemas.microsoft.com/office/powerpoint/2010/main" val="10222149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Consistent Routing c.f. Consistent</a:t>
            </a:r>
            <a:r>
              <a:rPr lang="en-US" baseline="0" dirty="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pPr/>
              <a:t>124</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 domains naturally</a:t>
            </a:r>
            <a:r>
              <a:rPr lang="en-US" baseline="0" dirty="0"/>
              <a:t> shard.</a:t>
            </a:r>
          </a:p>
          <a:p>
            <a:endParaRPr lang="en-US" baseline="0" dirty="0"/>
          </a:p>
          <a:p>
            <a:r>
              <a:rPr lang="en-US" baseline="0" dirty="0"/>
              <a:t>E.g. geo where the connections between cities are few compared with the connections within the cities. So can place cities or countries on different nodes</a:t>
            </a:r>
          </a:p>
          <a:p>
            <a:r>
              <a:rPr lang="en-US" baseline="0" dirty="0"/>
              <a:t>E.g. user content, where connections between normal users are few (modulo any celebrities). </a:t>
            </a:r>
          </a:p>
          <a:p>
            <a:endParaRPr lang="en-US" baseline="0" dirty="0"/>
          </a:p>
          <a:p>
            <a:r>
              <a:rPr lang="en-US" baseline="0" dirty="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pPr/>
              <a:t>125</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properties is a key/value</a:t>
            </a:r>
          </a:p>
          <a:p>
            <a:endParaRPr lang="en-US" dirty="0"/>
          </a:p>
          <a:p>
            <a:r>
              <a:rPr lang="en-US" dirty="0"/>
              <a:t>Everybody</a:t>
            </a:r>
            <a:r>
              <a:rPr lang="en-US" baseline="0" dirty="0"/>
              <a:t> gets a property (Nodes/Relationships) Not get but can.</a:t>
            </a:r>
            <a:endParaRPr lang="en-US" dirty="0"/>
          </a:p>
        </p:txBody>
      </p:sp>
      <p:sp>
        <p:nvSpPr>
          <p:cNvPr id="4" name="Slide Number Placeholder 3"/>
          <p:cNvSpPr>
            <a:spLocks noGrp="1"/>
          </p:cNvSpPr>
          <p:nvPr>
            <p:ph type="sldNum" sz="quarter" idx="10"/>
          </p:nvPr>
        </p:nvSpPr>
        <p:spPr/>
        <p:txBody>
          <a:bodyPr/>
          <a:lstStyle/>
          <a:p>
            <a:fld id="{41A6A7C9-A95E-462B-9746-884855BAF07B}" type="slidenum">
              <a:rPr lang="en-US" smtClean="0"/>
              <a:t>25</a:t>
            </a:fld>
            <a:endParaRPr lang="en-US"/>
          </a:p>
        </p:txBody>
      </p:sp>
    </p:spTree>
    <p:extLst>
      <p:ext uri="{BB962C8B-B14F-4D97-AF65-F5344CB8AC3E}">
        <p14:creationId xmlns:p14="http://schemas.microsoft.com/office/powerpoint/2010/main" val="1977839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A6A7C9-A95E-462B-9746-884855BAF07B}" type="slidenum">
              <a:rPr lang="en-US" smtClean="0"/>
              <a:t>31</a:t>
            </a:fld>
            <a:endParaRPr lang="en-US"/>
          </a:p>
        </p:txBody>
      </p:sp>
    </p:spTree>
    <p:extLst>
      <p:ext uri="{BB962C8B-B14F-4D97-AF65-F5344CB8AC3E}">
        <p14:creationId xmlns:p14="http://schemas.microsoft.com/office/powerpoint/2010/main" val="764279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Performance better when multiple joins</a:t>
            </a:r>
          </a:p>
          <a:p>
            <a:endParaRPr lang="en-US" dirty="0"/>
          </a:p>
          <a:p>
            <a:r>
              <a:rPr lang="en-US" dirty="0"/>
              <a:t>Performance Queries are</a:t>
            </a:r>
            <a:r>
              <a:rPr lang="en-US" baseline="0" dirty="0"/>
              <a:t> localized within the graph</a:t>
            </a:r>
          </a:p>
          <a:p>
            <a:endParaRPr lang="en-US" baseline="0" dirty="0"/>
          </a:p>
          <a:p>
            <a:r>
              <a:rPr lang="en-US" baseline="0" dirty="0"/>
              <a:t>There are flexibility issues regarding the transition of relationships into nodes</a:t>
            </a:r>
          </a:p>
          <a:p>
            <a:endParaRPr lang="en-US" baseline="0" dirty="0"/>
          </a:p>
          <a:p>
            <a:r>
              <a:rPr lang="en-US" baseline="0" dirty="0"/>
              <a:t>Flexibility could be better in </a:t>
            </a:r>
            <a:r>
              <a:rPr lang="en-US" baseline="0" dirty="0" err="1"/>
              <a:t>hypergraphs</a:t>
            </a:r>
            <a:r>
              <a:rPr lang="en-US" baseline="0" dirty="0"/>
              <a:t>.</a:t>
            </a:r>
          </a:p>
          <a:p>
            <a:endParaRPr lang="en-US" baseline="0" dirty="0"/>
          </a:p>
          <a:p>
            <a:r>
              <a:rPr lang="en-US" baseline="0" dirty="0"/>
              <a:t>Agility can leverage the schema and </a:t>
            </a:r>
            <a:r>
              <a:rPr lang="en-US" baseline="0" dirty="0" err="1"/>
              <a:t>subgraph</a:t>
            </a:r>
            <a:r>
              <a:rPr lang="en-US" baseline="0" dirty="0"/>
              <a:t> capabilities, and the API/Query allows for testability.</a:t>
            </a:r>
            <a:endParaRPr lang="en-US" dirty="0"/>
          </a:p>
        </p:txBody>
      </p:sp>
      <p:sp>
        <p:nvSpPr>
          <p:cNvPr id="4" name="Slide Number Placeholder 3"/>
          <p:cNvSpPr>
            <a:spLocks noGrp="1"/>
          </p:cNvSpPr>
          <p:nvPr>
            <p:ph type="sldNum" sz="quarter" idx="10"/>
          </p:nvPr>
        </p:nvSpPr>
        <p:spPr/>
        <p:txBody>
          <a:bodyPr/>
          <a:lstStyle/>
          <a:p>
            <a:fld id="{41A6A7C9-A95E-462B-9746-884855BAF07B}" type="slidenum">
              <a:rPr lang="en-US" smtClean="0"/>
              <a:t>32</a:t>
            </a:fld>
            <a:endParaRPr lang="en-US"/>
          </a:p>
        </p:txBody>
      </p:sp>
    </p:spTree>
    <p:extLst>
      <p:ext uri="{BB962C8B-B14F-4D97-AF65-F5344CB8AC3E}">
        <p14:creationId xmlns:p14="http://schemas.microsoft.com/office/powerpoint/2010/main" val="1135209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My requirement</a:t>
            </a:r>
            <a:r>
              <a:rPr lang="en-US" baseline="0" dirty="0"/>
              <a:t> was to find matches. (Relationships)</a:t>
            </a:r>
          </a:p>
          <a:p>
            <a:endParaRPr lang="en-US" baseline="0" dirty="0"/>
          </a:p>
          <a:p>
            <a:r>
              <a:rPr lang="en-US" baseline="0" dirty="0"/>
              <a:t>I had people telling me that we would have implemented a </a:t>
            </a:r>
            <a:r>
              <a:rPr lang="en-US" baseline="0" dirty="0" err="1"/>
              <a:t>NoSQL</a:t>
            </a:r>
            <a:r>
              <a:rPr lang="en-US" baseline="0" dirty="0"/>
              <a:t> solution.  My first question was what is the benefit.  Answer, there is no schema… we can just load the data.  Ok. First hurdle is over.  Then what?  Then we define the schema.  (At some point we have to do work)</a:t>
            </a:r>
          </a:p>
          <a:p>
            <a:endParaRPr lang="en-US" baseline="0" dirty="0"/>
          </a:p>
          <a:p>
            <a:r>
              <a:rPr lang="en-US" baseline="0" dirty="0"/>
              <a:t>I did not have to worry about the app development.  I did however try to be a good data steward.</a:t>
            </a:r>
            <a:endParaRPr lang="en-US" dirty="0"/>
          </a:p>
        </p:txBody>
      </p:sp>
      <p:sp>
        <p:nvSpPr>
          <p:cNvPr id="4" name="Slide Number Placeholder 3"/>
          <p:cNvSpPr>
            <a:spLocks noGrp="1"/>
          </p:cNvSpPr>
          <p:nvPr>
            <p:ph type="sldNum" sz="quarter" idx="10"/>
          </p:nvPr>
        </p:nvSpPr>
        <p:spPr/>
        <p:txBody>
          <a:bodyPr/>
          <a:lstStyle/>
          <a:p>
            <a:fld id="{41A6A7C9-A95E-462B-9746-884855BAF07B}" type="slidenum">
              <a:rPr lang="en-US" smtClean="0"/>
              <a:t>33</a:t>
            </a:fld>
            <a:endParaRPr lang="en-US"/>
          </a:p>
        </p:txBody>
      </p:sp>
    </p:spTree>
    <p:extLst>
      <p:ext uri="{BB962C8B-B14F-4D97-AF65-F5344CB8AC3E}">
        <p14:creationId xmlns:p14="http://schemas.microsoft.com/office/powerpoint/2010/main" val="1776777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p:txBody>
          <a:bodyPr/>
          <a:lstStyle/>
          <a:p>
            <a:fld id="{0186A618-0097-4544-8128-594A80843A9A}" type="slidenum">
              <a:rPr lang="en-US" smtClean="0"/>
              <a:pPr/>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pPr/>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532928"/>
            <a:ext cx="7772400" cy="1021556"/>
          </a:xfrm>
        </p:spPr>
        <p:txBody>
          <a:bodyPr anchor="t"/>
          <a:lstStyle>
            <a:lvl1pPr algn="l">
              <a:defRPr sz="3000" b="1" cap="all"/>
            </a:lvl1pPr>
          </a:lstStyle>
          <a:p>
            <a:r>
              <a:rPr lang="en-GB"/>
              <a:t>Click to edit Master title style</a:t>
            </a:r>
            <a:endParaRPr lang="en-US"/>
          </a:p>
        </p:txBody>
      </p:sp>
      <p:sp>
        <p:nvSpPr>
          <p:cNvPr id="3" name="Text Placeholder 2"/>
          <p:cNvSpPr>
            <a:spLocks noGrp="1"/>
          </p:cNvSpPr>
          <p:nvPr>
            <p:ph type="body" idx="1"/>
          </p:nvPr>
        </p:nvSpPr>
        <p:spPr>
          <a:xfrm>
            <a:off x="722313" y="1407787"/>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pPr/>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pPr/>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pPr/>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pPr/>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pPr/>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0"/>
            <a:ext cx="9144000" cy="685800"/>
          </a:xfrm>
          <a:prstGeom prst="rect">
            <a:avLst/>
          </a:prstGeom>
        </p:spPr>
        <p:txBody>
          <a:bodyPr lIns="91440" tIns="45720" rIns="91440" bIns="45720" rtlCol="0">
            <a:normAutofit/>
          </a:bodyPr>
          <a:lstStyle>
            <a:lvl1pPr>
              <a:defRPr lang="en-US" sz="1575" dirty="0" smtClean="0">
                <a:solidFill>
                  <a:schemeClr val="bg1"/>
                </a:solidFill>
                <a:effectLst/>
                <a:latin typeface="Arial Black" pitchFamily="34" charset="0"/>
                <a:ea typeface="ＭＳ Ｐゴシック" pitchFamily="34" charset="-128"/>
                <a:cs typeface="Arial Black" pitchFamily="34" charset="0"/>
              </a:defRPr>
            </a:lvl1pPr>
          </a:lstStyle>
          <a:p>
            <a:r>
              <a:rPr lang="en-US" dirty="0"/>
              <a:t>Click to edit Master title style</a:t>
            </a:r>
          </a:p>
        </p:txBody>
      </p:sp>
      <p:sp>
        <p:nvSpPr>
          <p:cNvPr id="3" name="Slide Number Placeholder 5">
            <a:extLst>
              <a:ext uri="{FF2B5EF4-FFF2-40B4-BE49-F238E27FC236}">
                <a16:creationId xmlns:a16="http://schemas.microsoft.com/office/drawing/2014/main" id="{85B13948-BC02-0047-86BC-2D255592EB7E}"/>
              </a:ext>
            </a:extLst>
          </p:cNvPr>
          <p:cNvSpPr>
            <a:spLocks noGrp="1"/>
          </p:cNvSpPr>
          <p:nvPr>
            <p:ph type="sldNum" sz="quarter" idx="10"/>
          </p:nvPr>
        </p:nvSpPr>
        <p:spPr>
          <a:xfrm>
            <a:off x="6942138" y="4767264"/>
            <a:ext cx="1371600" cy="273844"/>
          </a:xfrm>
          <a:prstGeom prst="rect">
            <a:avLst/>
          </a:prstGeom>
        </p:spPr>
        <p:txBody>
          <a:bodyPr vert="horz" wrap="square" lIns="91440" tIns="45720" rIns="91440" bIns="45720" numCol="1" anchor="t" anchorCtr="0" compatLnSpc="1">
            <a:prstTxWarp prst="textNoShape">
              <a:avLst/>
            </a:prstTxWarp>
          </a:bodyPr>
          <a:lstStyle>
            <a:lvl1pPr>
              <a:defRPr/>
            </a:lvl1pPr>
          </a:lstStyle>
          <a:p>
            <a:fld id="{F960C38C-E400-FA4B-A76D-BF3E85A4664B}" type="slidenum">
              <a:rPr lang="en-US" altLang="en-US"/>
              <a:pPr/>
              <a:t>‹#›</a:t>
            </a:fld>
            <a:endParaRPr lang="en-US" altLang="en-US"/>
          </a:p>
        </p:txBody>
      </p:sp>
    </p:spTree>
    <p:extLst>
      <p:ext uri="{BB962C8B-B14F-4D97-AF65-F5344CB8AC3E}">
        <p14:creationId xmlns:p14="http://schemas.microsoft.com/office/powerpoint/2010/main" val="2137268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050">
                <a:solidFill>
                  <a:schemeClr val="tx1">
                    <a:tint val="75000"/>
                  </a:schemeClr>
                </a:solidFill>
              </a:defRPr>
            </a:lvl1pPr>
          </a:lstStyle>
          <a:p>
            <a:fld id="{0186A618-0097-4544-8128-594A80843A9A}" type="slidenum">
              <a:rPr lang="en-US" smtClean="0"/>
              <a:pPr/>
              <a:t>‹#›</a:t>
            </a:fld>
            <a:endParaRPr lang="en-US" dirty="0"/>
          </a:p>
        </p:txBody>
      </p:sp>
      <p:sp>
        <p:nvSpPr>
          <p:cNvPr id="8" name="Rectangle 7">
            <a:extLst>
              <a:ext uri="{FF2B5EF4-FFF2-40B4-BE49-F238E27FC236}">
                <a16:creationId xmlns:a16="http://schemas.microsoft.com/office/drawing/2014/main" id="{56CC79D1-2B9F-B741-B6E7-1605269864EF}"/>
              </a:ext>
            </a:extLst>
          </p:cNvPr>
          <p:cNvSpPr/>
          <p:nvPr userDrawn="1"/>
        </p:nvSpPr>
        <p:spPr>
          <a:xfrm>
            <a:off x="1" y="4908040"/>
            <a:ext cx="9144000" cy="235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B82DD4A-45A4-214B-9734-CC1C80D062E8}"/>
              </a:ext>
            </a:extLst>
          </p:cNvPr>
          <p:cNvSpPr/>
          <p:nvPr userDrawn="1"/>
        </p:nvSpPr>
        <p:spPr>
          <a:xfrm>
            <a:off x="0" y="4859032"/>
            <a:ext cx="914400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87.emf"/></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04.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hyperlink" Target="https://linkurio.us/blog/panama-papers-how-linkurious-enables-icij-to-investigate-the-massive-mossack-fonseca-leaks/"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www.nature.com/articles/srep00196" TargetMode="External"/><Relationship Id="rId5" Type="http://schemas.openxmlformats.org/officeDocument/2006/relationships/hyperlink" Target="https://www.sciencedirect.com/science/article/pii/S1361372320300737" TargetMode="External"/><Relationship Id="rId4" Type="http://schemas.openxmlformats.org/officeDocument/2006/relationships/hyperlink" Target="https://neo4j.com/blog/buzzfeed-trumpworld-dataset-neo4j/"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1.em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9.tiff"/><Relationship Id="rId4" Type="http://schemas.openxmlformats.org/officeDocument/2006/relationships/image" Target="../media/image28.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2.tif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10" Type="http://schemas.openxmlformats.org/officeDocument/2006/relationships/image" Target="../media/image38.emf"/><Relationship Id="rId4" Type="http://schemas.openxmlformats.org/officeDocument/2006/relationships/diagramLayout" Target="../diagrams/layout10.xml"/><Relationship Id="rId9" Type="http://schemas.openxmlformats.org/officeDocument/2006/relationships/image" Target="../media/image37.emf"/></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0.em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3.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4.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jexp/neo4j-shell-tool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79.emf"/></Relationships>
</file>

<file path=ppt/slides/_rels/slide9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8.emf"/><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EE88-2D72-AD43-BE3D-551B9EEB9832}"/>
              </a:ext>
            </a:extLst>
          </p:cNvPr>
          <p:cNvSpPr>
            <a:spLocks noGrp="1"/>
          </p:cNvSpPr>
          <p:nvPr>
            <p:ph type="ctrTitle"/>
          </p:nvPr>
        </p:nvSpPr>
        <p:spPr/>
        <p:txBody>
          <a:bodyPr/>
          <a:lstStyle/>
          <a:p>
            <a:r>
              <a:rPr lang="en-US" dirty="0"/>
              <a:t>Graph Databases</a:t>
            </a:r>
          </a:p>
        </p:txBody>
      </p:sp>
      <p:sp>
        <p:nvSpPr>
          <p:cNvPr id="3" name="Subtitle 2">
            <a:extLst>
              <a:ext uri="{FF2B5EF4-FFF2-40B4-BE49-F238E27FC236}">
                <a16:creationId xmlns:a16="http://schemas.microsoft.com/office/drawing/2014/main" id="{656110C4-38CC-3B43-8582-DB8979A140D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07209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idx="1"/>
          </p:nvPr>
        </p:nvSpPr>
        <p:spPr/>
        <p:txBody>
          <a:bodyPr>
            <a:normAutofit fontScale="85000" lnSpcReduction="20000"/>
          </a:bodyPr>
          <a:lstStyle/>
          <a:p>
            <a:r>
              <a:rPr lang="en-US" dirty="0"/>
              <a:t>Social Networks</a:t>
            </a:r>
          </a:p>
          <a:p>
            <a:pPr lvl="1"/>
            <a:r>
              <a:rPr lang="en-US" dirty="0"/>
              <a:t>People </a:t>
            </a:r>
            <a:r>
              <a:rPr lang="en-US" dirty="0">
                <a:sym typeface="Wingdings" panose="05000000000000000000" pitchFamily="2" charset="2"/>
              </a:rPr>
              <a:t> People</a:t>
            </a:r>
            <a:endParaRPr lang="en-US" dirty="0"/>
          </a:p>
          <a:p>
            <a:pPr lvl="1"/>
            <a:r>
              <a:rPr lang="en-US" dirty="0"/>
              <a:t>Employees </a:t>
            </a:r>
            <a:r>
              <a:rPr lang="en-US" dirty="0">
                <a:sym typeface="Wingdings" panose="05000000000000000000" pitchFamily="2" charset="2"/>
              </a:rPr>
              <a:t> Positions  Firms</a:t>
            </a:r>
            <a:endParaRPr lang="en-US" dirty="0"/>
          </a:p>
          <a:p>
            <a:r>
              <a:rPr lang="en-US" dirty="0"/>
              <a:t>Fraud Analysis</a:t>
            </a:r>
          </a:p>
          <a:p>
            <a:pPr lvl="1"/>
            <a:r>
              <a:rPr lang="en-US" dirty="0"/>
              <a:t>People </a:t>
            </a:r>
            <a:r>
              <a:rPr lang="en-US" dirty="0">
                <a:sym typeface="Wingdings" panose="05000000000000000000" pitchFamily="2" charset="2"/>
              </a:rPr>
              <a:t> Accounts</a:t>
            </a:r>
            <a:endParaRPr lang="en-US" dirty="0"/>
          </a:p>
          <a:p>
            <a:pPr lvl="1"/>
            <a:r>
              <a:rPr lang="en-US" dirty="0"/>
              <a:t>Clinics </a:t>
            </a:r>
            <a:r>
              <a:rPr lang="en-US" dirty="0">
                <a:sym typeface="Wingdings" panose="05000000000000000000" pitchFamily="2" charset="2"/>
              </a:rPr>
              <a:t> Claims  Physicians  Recipients </a:t>
            </a:r>
            <a:endParaRPr lang="en-US" dirty="0"/>
          </a:p>
          <a:p>
            <a:r>
              <a:rPr lang="en-US" dirty="0"/>
              <a:t>Sales</a:t>
            </a:r>
          </a:p>
          <a:p>
            <a:pPr lvl="1"/>
            <a:r>
              <a:rPr lang="en-US" dirty="0"/>
              <a:t>Salesperson </a:t>
            </a:r>
            <a:r>
              <a:rPr lang="en-US" dirty="0">
                <a:sym typeface="Wingdings" panose="05000000000000000000" pitchFamily="2" charset="2"/>
              </a:rPr>
              <a:t> Deal  Product  Customer</a:t>
            </a:r>
          </a:p>
          <a:p>
            <a:r>
              <a:rPr lang="en-US" dirty="0">
                <a:sym typeface="Wingdings" panose="05000000000000000000" pitchFamily="2" charset="2"/>
              </a:rPr>
              <a:t>Recommendation Engines</a:t>
            </a:r>
          </a:p>
          <a:p>
            <a:pPr lvl="1"/>
            <a:r>
              <a:rPr lang="en-US" dirty="0">
                <a:sym typeface="Wingdings" panose="05000000000000000000" pitchFamily="2" charset="2"/>
              </a:rPr>
              <a:t>Dynamic, not batched operations</a:t>
            </a:r>
          </a:p>
          <a:p>
            <a:pPr lvl="1"/>
            <a:r>
              <a:rPr lang="en-US" dirty="0">
                <a:sym typeface="Wingdings" panose="05000000000000000000" pitchFamily="2" charset="2"/>
              </a:rPr>
              <a:t>People  Products/Videos/Books</a:t>
            </a:r>
          </a:p>
        </p:txBody>
      </p:sp>
    </p:spTree>
    <p:extLst>
      <p:ext uri="{BB962C8B-B14F-4D97-AF65-F5344CB8AC3E}">
        <p14:creationId xmlns:p14="http://schemas.microsoft.com/office/powerpoint/2010/main" val="11507851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DEEPER Dive into graph databases</a:t>
            </a:r>
          </a:p>
        </p:txBody>
      </p:sp>
      <p:sp>
        <p:nvSpPr>
          <p:cNvPr id="12" name="Text Placeholder 11"/>
          <p:cNvSpPr>
            <a:spLocks noGrp="1"/>
          </p:cNvSpPr>
          <p:nvPr>
            <p:ph type="body" sz="quarter" idx="3"/>
          </p:nvPr>
        </p:nvSpPr>
        <p:spPr>
          <a:xfrm>
            <a:off x="2004759" y="1688497"/>
            <a:ext cx="2861479" cy="311273"/>
          </a:xfrm>
        </p:spPr>
        <p:txBody>
          <a:bodyPr>
            <a:normAutofit fontScale="92500" lnSpcReduction="20000"/>
          </a:bodyPr>
          <a:lstStyle/>
          <a:p>
            <a:r>
              <a:rPr lang="en-US" dirty="0"/>
              <a:t>Pattern: Stream Analysis</a:t>
            </a:r>
            <a:r>
              <a:rPr lang="en-US" baseline="30000" dirty="0"/>
              <a:t>5</a:t>
            </a:r>
          </a:p>
        </p:txBody>
      </p:sp>
      <p:sp>
        <p:nvSpPr>
          <p:cNvPr id="3" name="TextBox 2"/>
          <p:cNvSpPr txBox="1"/>
          <p:nvPr/>
        </p:nvSpPr>
        <p:spPr>
          <a:xfrm>
            <a:off x="1718073" y="4108476"/>
            <a:ext cx="4779229" cy="248209"/>
          </a:xfrm>
          <a:prstGeom prst="rect">
            <a:avLst/>
          </a:prstGeom>
          <a:noFill/>
        </p:spPr>
        <p:txBody>
          <a:bodyPr wrap="square" rtlCol="0">
            <a:spAutoFit/>
          </a:bodyPr>
          <a:lstStyle/>
          <a:p>
            <a:pPr algn="ctr"/>
            <a:r>
              <a:rPr lang="en-US" sz="1013" dirty="0"/>
              <a:t>http://blog.bruggen.com/2013/11/clickstreams-are-so-much-nicer-in-neo4j.html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7910" y="1999771"/>
            <a:ext cx="3191412" cy="2048441"/>
          </a:xfrm>
          <a:prstGeom prst="rect">
            <a:avLst/>
          </a:prstGeom>
        </p:spPr>
      </p:pic>
    </p:spTree>
    <p:extLst>
      <p:ext uri="{BB962C8B-B14F-4D97-AF65-F5344CB8AC3E}">
        <p14:creationId xmlns:p14="http://schemas.microsoft.com/office/powerpoint/2010/main" val="20427079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Deeper dive into graph databases</a:t>
            </a:r>
          </a:p>
        </p:txBody>
      </p:sp>
      <p:sp>
        <p:nvSpPr>
          <p:cNvPr id="3" name="Text Placeholder 2"/>
          <p:cNvSpPr>
            <a:spLocks noGrp="1"/>
          </p:cNvSpPr>
          <p:nvPr>
            <p:ph type="body" idx="1"/>
          </p:nvPr>
        </p:nvSpPr>
        <p:spPr>
          <a:xfrm>
            <a:off x="1591224" y="1909064"/>
            <a:ext cx="2861480" cy="301503"/>
          </a:xfrm>
        </p:spPr>
        <p:txBody>
          <a:bodyPr>
            <a:normAutofit fontScale="85000" lnSpcReduction="10000"/>
          </a:bodyPr>
          <a:lstStyle/>
          <a:p>
            <a:r>
              <a:rPr lang="en-US" dirty="0"/>
              <a:t>Fine-Grained Relationships</a:t>
            </a:r>
          </a:p>
        </p:txBody>
      </p:sp>
      <p:sp>
        <p:nvSpPr>
          <p:cNvPr id="5" name="Text Placeholder 4"/>
          <p:cNvSpPr>
            <a:spLocks noGrp="1"/>
          </p:cNvSpPr>
          <p:nvPr>
            <p:ph type="body" sz="quarter" idx="3"/>
          </p:nvPr>
        </p:nvSpPr>
        <p:spPr>
          <a:xfrm>
            <a:off x="4794215" y="1909064"/>
            <a:ext cx="2861479" cy="311273"/>
          </a:xfrm>
        </p:spPr>
        <p:txBody>
          <a:bodyPr>
            <a:normAutofit fontScale="85000" lnSpcReduction="10000"/>
          </a:bodyPr>
          <a:lstStyle/>
          <a:p>
            <a:r>
              <a:rPr lang="en-US" dirty="0"/>
              <a:t>Generic Relationships</a:t>
            </a:r>
          </a:p>
        </p:txBody>
      </p:sp>
      <p:pic>
        <p:nvPicPr>
          <p:cNvPr id="11" name="Content Placeholder 10"/>
          <p:cNvPicPr>
            <a:picLocks noGrp="1" noChangeAspect="1"/>
          </p:cNvPicPr>
          <p:nvPr>
            <p:ph sz="half" idx="2"/>
          </p:nvPr>
        </p:nvPicPr>
        <p:blipFill>
          <a:blip r:embed="rId3"/>
          <a:stretch>
            <a:fillRect/>
          </a:stretch>
        </p:blipFill>
        <p:spPr>
          <a:xfrm>
            <a:off x="2201079" y="2473855"/>
            <a:ext cx="820885" cy="1280745"/>
          </a:xfrm>
          <a:prstGeom prst="rect">
            <a:avLst/>
          </a:prstGeom>
        </p:spPr>
      </p:pic>
      <p:pic>
        <p:nvPicPr>
          <p:cNvPr id="13" name="Content Placeholder 12"/>
          <p:cNvPicPr>
            <a:picLocks noGrp="1" noChangeAspect="1"/>
          </p:cNvPicPr>
          <p:nvPr>
            <p:ph sz="quarter" idx="4"/>
          </p:nvPr>
        </p:nvPicPr>
        <p:blipFill>
          <a:blip r:embed="rId4"/>
          <a:stretch>
            <a:fillRect/>
          </a:stretch>
        </p:blipFill>
        <p:spPr>
          <a:xfrm>
            <a:off x="5404069" y="2473855"/>
            <a:ext cx="820885" cy="1280745"/>
          </a:xfrm>
          <a:prstGeom prst="rect">
            <a:avLst/>
          </a:prstGeom>
        </p:spPr>
      </p:pic>
      <p:sp>
        <p:nvSpPr>
          <p:cNvPr id="4" name="TextBox 3">
            <a:extLst>
              <a:ext uri="{FF2B5EF4-FFF2-40B4-BE49-F238E27FC236}">
                <a16:creationId xmlns:a16="http://schemas.microsoft.com/office/drawing/2014/main" id="{5630CADF-7DC4-D46B-A719-CBB1665999F5}"/>
              </a:ext>
            </a:extLst>
          </p:cNvPr>
          <p:cNvSpPr txBox="1"/>
          <p:nvPr/>
        </p:nvSpPr>
        <p:spPr>
          <a:xfrm>
            <a:off x="0" y="3924300"/>
            <a:ext cx="9179949" cy="369332"/>
          </a:xfrm>
          <a:prstGeom prst="rect">
            <a:avLst/>
          </a:prstGeom>
          <a:noFill/>
        </p:spPr>
        <p:txBody>
          <a:bodyPr wrap="none" rtlCol="0">
            <a:spAutoFit/>
          </a:bodyPr>
          <a:lstStyle/>
          <a:p>
            <a:r>
              <a:rPr lang="en-US" dirty="0"/>
              <a:t>Consider the tradeoffs of fine-grained relationships vs. generic that are qualified with properties</a:t>
            </a:r>
          </a:p>
        </p:txBody>
      </p:sp>
      <p:sp>
        <p:nvSpPr>
          <p:cNvPr id="6" name="TextBox 5">
            <a:extLst>
              <a:ext uri="{FF2B5EF4-FFF2-40B4-BE49-F238E27FC236}">
                <a16:creationId xmlns:a16="http://schemas.microsoft.com/office/drawing/2014/main" id="{014CECC5-0C2E-727A-BB87-F64704A9C513}"/>
              </a:ext>
            </a:extLst>
          </p:cNvPr>
          <p:cNvSpPr txBox="1"/>
          <p:nvPr/>
        </p:nvSpPr>
        <p:spPr>
          <a:xfrm>
            <a:off x="612742" y="4449914"/>
            <a:ext cx="7901907" cy="307777"/>
          </a:xfrm>
          <a:prstGeom prst="rect">
            <a:avLst/>
          </a:prstGeom>
          <a:noFill/>
        </p:spPr>
        <p:txBody>
          <a:bodyPr wrap="none" rtlCol="0">
            <a:spAutoFit/>
          </a:bodyPr>
          <a:lstStyle/>
          <a:p>
            <a:r>
              <a:rPr lang="en-US" sz="1400" dirty="0"/>
              <a:t>Another example: </a:t>
            </a:r>
            <a:r>
              <a:rPr lang="en-US" sz="1400" baseline="0" dirty="0"/>
              <a:t> DELIVERY_ADDRESS, HOME_ADDRESS, etc. versus ADDRESS [type: ‘delivery’ or ’home’]</a:t>
            </a:r>
            <a:endParaRPr lang="en-US" sz="1400" dirty="0"/>
          </a:p>
        </p:txBody>
      </p:sp>
    </p:spTree>
    <p:extLst>
      <p:ext uri="{BB962C8B-B14F-4D97-AF65-F5344CB8AC3E}">
        <p14:creationId xmlns:p14="http://schemas.microsoft.com/office/powerpoint/2010/main" val="20292983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64234232"/>
              </p:ext>
            </p:extLst>
          </p:nvPr>
        </p:nvGraphicFramePr>
        <p:xfrm>
          <a:off x="1469923" y="1869469"/>
          <a:ext cx="6204158" cy="2069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94046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Logistics use case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82305814"/>
              </p:ext>
            </p:extLst>
          </p:nvPr>
        </p:nvGraphicFramePr>
        <p:xfrm>
          <a:off x="1469923" y="1869469"/>
          <a:ext cx="6204158" cy="20690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22036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65670" y="2390040"/>
            <a:ext cx="4489868" cy="1254680"/>
          </a:xfrm>
          <a:prstGeom prst="rect">
            <a:avLst/>
          </a:prstGeom>
        </p:spPr>
      </p:pic>
      <p:sp>
        <p:nvSpPr>
          <p:cNvPr id="3" name="Title 2"/>
          <p:cNvSpPr>
            <a:spLocks noGrp="1"/>
          </p:cNvSpPr>
          <p:nvPr>
            <p:ph type="title"/>
          </p:nvPr>
        </p:nvSpPr>
        <p:spPr/>
        <p:txBody>
          <a:bodyPr/>
          <a:lstStyle/>
          <a:p>
            <a:r>
              <a:rPr lang="en-US" dirty="0"/>
              <a:t>Logistics use case</a:t>
            </a:r>
          </a:p>
        </p:txBody>
      </p:sp>
      <p:sp>
        <p:nvSpPr>
          <p:cNvPr id="4" name="TextBox 3">
            <a:extLst>
              <a:ext uri="{FF2B5EF4-FFF2-40B4-BE49-F238E27FC236}">
                <a16:creationId xmlns:a16="http://schemas.microsoft.com/office/drawing/2014/main" id="{5DD82AB0-7686-1B46-A04B-ACCC1F8B1DEE}"/>
              </a:ext>
            </a:extLst>
          </p:cNvPr>
          <p:cNvSpPr txBox="1"/>
          <p:nvPr/>
        </p:nvSpPr>
        <p:spPr>
          <a:xfrm>
            <a:off x="1901493" y="4223208"/>
            <a:ext cx="5341014" cy="369332"/>
          </a:xfrm>
          <a:prstGeom prst="rect">
            <a:avLst/>
          </a:prstGeom>
          <a:noFill/>
        </p:spPr>
        <p:txBody>
          <a:bodyPr wrap="none" rtlCol="0">
            <a:spAutoFit/>
          </a:bodyPr>
          <a:lstStyle/>
          <a:p>
            <a:r>
              <a:rPr lang="en-US" dirty="0"/>
              <a:t>This works but the data structure is not very expressive</a:t>
            </a:r>
          </a:p>
        </p:txBody>
      </p:sp>
    </p:spTree>
    <p:extLst>
      <p:ext uri="{BB962C8B-B14F-4D97-AF65-F5344CB8AC3E}">
        <p14:creationId xmlns:p14="http://schemas.microsoft.com/office/powerpoint/2010/main" val="8930153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80796" y="2124534"/>
            <a:ext cx="4982413" cy="1602721"/>
          </a:xfrm>
          <a:prstGeom prst="rect">
            <a:avLst/>
          </a:prstGeom>
        </p:spPr>
      </p:pic>
      <p:sp>
        <p:nvSpPr>
          <p:cNvPr id="4" name="Title 3"/>
          <p:cNvSpPr>
            <a:spLocks noGrp="1"/>
          </p:cNvSpPr>
          <p:nvPr>
            <p:ph type="title"/>
          </p:nvPr>
        </p:nvSpPr>
        <p:spPr/>
        <p:txBody>
          <a:bodyPr/>
          <a:lstStyle/>
          <a:p>
            <a:r>
              <a:rPr lang="en-US" dirty="0"/>
              <a:t>Logistics use case</a:t>
            </a:r>
          </a:p>
        </p:txBody>
      </p:sp>
    </p:spTree>
    <p:extLst>
      <p:ext uri="{BB962C8B-B14F-4D97-AF65-F5344CB8AC3E}">
        <p14:creationId xmlns:p14="http://schemas.microsoft.com/office/powerpoint/2010/main" val="11824702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5736"/>
            <a:ext cx="8229600" cy="857250"/>
          </a:xfrm>
        </p:spPr>
        <p:txBody>
          <a:bodyPr/>
          <a:lstStyle/>
          <a:p>
            <a:r>
              <a:rPr lang="en-US" dirty="0"/>
              <a:t>Security use case</a:t>
            </a:r>
            <a:endParaRPr lang="en-US" baseline="30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77277036"/>
              </p:ext>
            </p:extLst>
          </p:nvPr>
        </p:nvGraphicFramePr>
        <p:xfrm>
          <a:off x="1469923" y="1869469"/>
          <a:ext cx="6204158" cy="20690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75871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3"/>
          <a:srcRect l="35096" t="22154" r="20513" b="4541"/>
          <a:stretch/>
        </p:blipFill>
        <p:spPr bwMode="auto">
          <a:xfrm>
            <a:off x="3619893" y="791852"/>
            <a:ext cx="4194927" cy="3657599"/>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824336" y="1137937"/>
            <a:ext cx="2504294" cy="2862322"/>
          </a:xfrm>
          <a:prstGeom prst="rect">
            <a:avLst/>
          </a:prstGeom>
          <a:noFill/>
        </p:spPr>
        <p:txBody>
          <a:bodyPr wrap="square" rtlCol="0">
            <a:spAutoFit/>
          </a:bodyPr>
          <a:lstStyle/>
          <a:p>
            <a:r>
              <a:rPr lang="en-US" dirty="0"/>
              <a:t>“This model comprises two hierarchies.  The first hierarchy, admins within each customer organization are assigned to groups; these groups are then granted various permissions against that organization’s structure.”</a:t>
            </a:r>
          </a:p>
        </p:txBody>
      </p:sp>
    </p:spTree>
    <p:extLst>
      <p:ext uri="{BB962C8B-B14F-4D97-AF65-F5344CB8AC3E}">
        <p14:creationId xmlns:p14="http://schemas.microsoft.com/office/powerpoint/2010/main" val="8346336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0FBCF-678A-2C4B-BBD9-1FA49F811510}"/>
              </a:ext>
            </a:extLst>
          </p:cNvPr>
          <p:cNvSpPr>
            <a:spLocks noGrp="1"/>
          </p:cNvSpPr>
          <p:nvPr>
            <p:ph type="title"/>
          </p:nvPr>
        </p:nvSpPr>
        <p:spPr/>
        <p:txBody>
          <a:bodyPr/>
          <a:lstStyle/>
          <a:p>
            <a:r>
              <a:rPr lang="en-US" dirty="0"/>
              <a:t>Other uses of graph databases</a:t>
            </a:r>
          </a:p>
        </p:txBody>
      </p:sp>
      <p:sp>
        <p:nvSpPr>
          <p:cNvPr id="3" name="Content Placeholder 2">
            <a:extLst>
              <a:ext uri="{FF2B5EF4-FFF2-40B4-BE49-F238E27FC236}">
                <a16:creationId xmlns:a16="http://schemas.microsoft.com/office/drawing/2014/main" id="{C9C04885-9ABB-8149-98A3-A42ACC01FED7}"/>
              </a:ext>
            </a:extLst>
          </p:cNvPr>
          <p:cNvSpPr>
            <a:spLocks noGrp="1"/>
          </p:cNvSpPr>
          <p:nvPr>
            <p:ph idx="1"/>
          </p:nvPr>
        </p:nvSpPr>
        <p:spPr/>
        <p:txBody>
          <a:bodyPr>
            <a:normAutofit fontScale="92500"/>
          </a:bodyPr>
          <a:lstStyle/>
          <a:p>
            <a:r>
              <a:rPr lang="en-US" dirty="0"/>
              <a:t>Analyzing the Panama Papers leaked dataset</a:t>
            </a:r>
          </a:p>
          <a:p>
            <a:pPr lvl="1"/>
            <a:r>
              <a:rPr lang="en-US" dirty="0">
                <a:hlinkClick r:id="rId3"/>
              </a:rPr>
              <a:t>https://linkurio.us/blog/panama-papers-how-linkurious-enables-icij-to-investigate-the-massive-mossack-fonseca-leaks/</a:t>
            </a:r>
            <a:endParaRPr lang="en-US" dirty="0"/>
          </a:p>
          <a:p>
            <a:r>
              <a:rPr lang="en-US" dirty="0"/>
              <a:t>Analyzing BuzzFeed Trump World dataset</a:t>
            </a:r>
          </a:p>
          <a:p>
            <a:pPr lvl="1"/>
            <a:r>
              <a:rPr lang="en-US" dirty="0">
                <a:hlinkClick r:id="rId4"/>
              </a:rPr>
              <a:t>https://neo4j.com/blog/buzzfeed-trumpworld-dataset-neo4j/</a:t>
            </a:r>
            <a:endParaRPr lang="en-US" dirty="0"/>
          </a:p>
          <a:p>
            <a:r>
              <a:rPr lang="en-US" dirty="0"/>
              <a:t>Financial Fraud Detection</a:t>
            </a:r>
          </a:p>
          <a:p>
            <a:pPr lvl="1"/>
            <a:r>
              <a:rPr lang="en-US" dirty="0">
                <a:hlinkClick r:id="rId5"/>
              </a:rPr>
              <a:t>https://www.sciencedirect.com/science/article/pii/S1361372320300737</a:t>
            </a:r>
            <a:endParaRPr lang="en-US" dirty="0"/>
          </a:p>
          <a:p>
            <a:r>
              <a:rPr lang="en-US" dirty="0"/>
              <a:t>The Flavor Network</a:t>
            </a:r>
          </a:p>
          <a:p>
            <a:pPr lvl="1"/>
            <a:r>
              <a:rPr lang="en-US" dirty="0">
                <a:hlinkClick r:id="rId6"/>
              </a:rPr>
              <a:t>https://www.nature.com/articles/srep00196</a:t>
            </a:r>
            <a:endParaRPr lang="en-US" dirty="0"/>
          </a:p>
          <a:p>
            <a:pPr lvl="1"/>
            <a:endParaRPr lang="en-US" dirty="0"/>
          </a:p>
          <a:p>
            <a:pPr lvl="1"/>
            <a:endParaRPr lang="en-US" dirty="0"/>
          </a:p>
        </p:txBody>
      </p:sp>
    </p:spTree>
    <p:extLst>
      <p:ext uri="{BB962C8B-B14F-4D97-AF65-F5344CB8AC3E}">
        <p14:creationId xmlns:p14="http://schemas.microsoft.com/office/powerpoint/2010/main" val="30908478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Points to consider</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a:t>When to use a graph database</a:t>
            </a:r>
          </a:p>
          <a:p>
            <a:pPr lvl="1">
              <a:buFont typeface="Courier New" panose="02070309020205020404" pitchFamily="49" charset="0"/>
              <a:buChar char="o"/>
            </a:pPr>
            <a:r>
              <a:rPr lang="en-US" dirty="0"/>
              <a:t>Is my data highly connected?</a:t>
            </a:r>
          </a:p>
          <a:p>
            <a:pPr lvl="1">
              <a:buFont typeface="Courier New" panose="02070309020205020404" pitchFamily="49" charset="0"/>
              <a:buChar char="o"/>
            </a:pPr>
            <a:r>
              <a:rPr lang="en-US" dirty="0"/>
              <a:t>Is retrieving data quickly more important than writing?</a:t>
            </a:r>
          </a:p>
          <a:p>
            <a:pPr lvl="1">
              <a:buFont typeface="Courier New" panose="02070309020205020404" pitchFamily="49" charset="0"/>
              <a:buChar char="o"/>
            </a:pPr>
            <a:r>
              <a:rPr lang="en-US" dirty="0"/>
              <a:t>Does my data/schema change often? </a:t>
            </a:r>
          </a:p>
          <a:p>
            <a:pPr marL="0" indent="0">
              <a:buNone/>
            </a:pPr>
            <a:r>
              <a:rPr lang="en-US" dirty="0"/>
              <a:t>When not to use a graph database</a:t>
            </a:r>
          </a:p>
          <a:p>
            <a:pPr lvl="1">
              <a:buFont typeface="Courier New" panose="02070309020205020404" pitchFamily="49" charset="0"/>
              <a:buChar char="o"/>
            </a:pPr>
            <a:r>
              <a:rPr lang="en-US" dirty="0"/>
              <a:t>Do my queries often not include a specific starting point?</a:t>
            </a:r>
          </a:p>
          <a:p>
            <a:pPr lvl="2">
              <a:buFont typeface="Courier New" panose="02070309020205020404" pitchFamily="49" charset="0"/>
              <a:buChar char="o"/>
            </a:pPr>
            <a:r>
              <a:rPr lang="en-US" dirty="0"/>
              <a:t>Do I have frequent table scans?</a:t>
            </a:r>
          </a:p>
          <a:p>
            <a:pPr lvl="1">
              <a:buFont typeface="Courier New" panose="02070309020205020404" pitchFamily="49" charset="0"/>
              <a:buChar char="o"/>
            </a:pPr>
            <a:r>
              <a:rPr lang="en-US" dirty="0"/>
              <a:t>Do my queries often just need key/value lookup?</a:t>
            </a:r>
          </a:p>
          <a:p>
            <a:pPr lvl="1">
              <a:buFont typeface="Courier New" panose="02070309020205020404" pitchFamily="49" charset="0"/>
              <a:buChar char="o"/>
            </a:pPr>
            <a:r>
              <a:rPr lang="en-US" dirty="0"/>
              <a:t>Is my data mostly just large chunks of information</a:t>
            </a:r>
          </a:p>
          <a:p>
            <a:pPr marL="342900" lvl="1" indent="0">
              <a:buNone/>
            </a:pPr>
            <a:endParaRPr lang="en-US" dirty="0"/>
          </a:p>
          <a:p>
            <a:pPr marL="0" indent="0">
              <a:buNone/>
            </a:pPr>
            <a:r>
              <a:rPr lang="en-US" dirty="0"/>
              <a:t>Consider using both relational DBs and Graph DBs </a:t>
            </a:r>
          </a:p>
          <a:p>
            <a:pPr marL="0" indent="0">
              <a:buNone/>
            </a:pPr>
            <a:r>
              <a:rPr lang="en-US" dirty="0"/>
              <a:t>For example, implement hierarchy in graph and store employee information in relational tables.</a:t>
            </a:r>
          </a:p>
          <a:p>
            <a:pPr>
              <a:buFont typeface="+mj-lt"/>
              <a:buAutoNum type="arabicPeriod"/>
            </a:pPr>
            <a:endParaRPr lang="en-US" dirty="0"/>
          </a:p>
        </p:txBody>
      </p:sp>
    </p:spTree>
    <p:extLst>
      <p:ext uri="{BB962C8B-B14F-4D97-AF65-F5344CB8AC3E}">
        <p14:creationId xmlns:p14="http://schemas.microsoft.com/office/powerpoint/2010/main" val="4264197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B53BD4C0-1520-414D-B062-2574E3AAB553}"/>
              </a:ext>
            </a:extLst>
          </p:cNvPr>
          <p:cNvSpPr>
            <a:spLocks noGrp="1"/>
          </p:cNvSpPr>
          <p:nvPr>
            <p:ph type="title"/>
          </p:nvPr>
        </p:nvSpPr>
        <p:spPr/>
        <p:txBody>
          <a:bodyPr/>
          <a:lstStyle/>
          <a:p>
            <a:r>
              <a:rPr lang="en-US" altLang="en-US"/>
              <a:t>Graph Databases: Query</a:t>
            </a:r>
          </a:p>
        </p:txBody>
      </p:sp>
      <p:sp>
        <p:nvSpPr>
          <p:cNvPr id="25603" name="Content Placeholder 2">
            <a:extLst>
              <a:ext uri="{FF2B5EF4-FFF2-40B4-BE49-F238E27FC236}">
                <a16:creationId xmlns:a16="http://schemas.microsoft.com/office/drawing/2014/main" id="{AD1E3B12-21CF-AC4D-9E9A-9542B49D512C}"/>
              </a:ext>
            </a:extLst>
          </p:cNvPr>
          <p:cNvSpPr>
            <a:spLocks noGrp="1"/>
          </p:cNvSpPr>
          <p:nvPr>
            <p:ph idx="1"/>
          </p:nvPr>
        </p:nvSpPr>
        <p:spPr/>
        <p:txBody>
          <a:bodyPr/>
          <a:lstStyle/>
          <a:p>
            <a:r>
              <a:rPr lang="en-US" altLang="en-US" sz="1800"/>
              <a:t>Find all the restaurants my friends (in Facebook) like</a:t>
            </a:r>
          </a:p>
        </p:txBody>
      </p:sp>
      <p:sp>
        <p:nvSpPr>
          <p:cNvPr id="4" name="Shape 37">
            <a:extLst>
              <a:ext uri="{FF2B5EF4-FFF2-40B4-BE49-F238E27FC236}">
                <a16:creationId xmlns:a16="http://schemas.microsoft.com/office/drawing/2014/main" id="{09FA012C-50B4-6D43-8049-C7C1771601F4}"/>
              </a:ext>
            </a:extLst>
          </p:cNvPr>
          <p:cNvSpPr>
            <a:spLocks noChangeArrowheads="1"/>
          </p:cNvSpPr>
          <p:nvPr/>
        </p:nvSpPr>
        <p:spPr bwMode="auto">
          <a:xfrm>
            <a:off x="2856312" y="1927624"/>
            <a:ext cx="2888456" cy="1802606"/>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fontAlgn="base">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endParaRPr lang="en-US" sz="788"/>
          </a:p>
        </p:txBody>
      </p:sp>
    </p:spTree>
    <p:extLst>
      <p:ext uri="{BB962C8B-B14F-4D97-AF65-F5344CB8AC3E}">
        <p14:creationId xmlns:p14="http://schemas.microsoft.com/office/powerpoint/2010/main" val="2543639850"/>
      </p:ext>
    </p:ext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Ops and Big Data</a:t>
            </a:r>
          </a:p>
        </p:txBody>
      </p:sp>
      <p:sp>
        <p:nvSpPr>
          <p:cNvPr id="5" name="Subtitle 4"/>
          <p:cNvSpPr>
            <a:spLocks noGrp="1"/>
          </p:cNvSpPr>
          <p:nvPr>
            <p:ph type="subTitle" idx="1"/>
          </p:nvPr>
        </p:nvSpPr>
        <p:spPr/>
        <p:txBody>
          <a:bodyPr/>
          <a:lstStyle/>
          <a:p>
            <a:r>
              <a:rPr lang="en-US" dirty="0"/>
              <a:t>Neo4j in Production, in </a:t>
            </a:r>
            <a:r>
              <a:rPr lang="en-US"/>
              <a:t>the Large</a:t>
            </a:r>
            <a:endParaRPr lang="en-US" dirty="0"/>
          </a:p>
        </p:txBody>
      </p:sp>
    </p:spTree>
    <p:extLst>
      <p:ext uri="{BB962C8B-B14F-4D97-AF65-F5344CB8AC3E}">
        <p14:creationId xmlns:p14="http://schemas.microsoft.com/office/powerpoint/2010/main" val="16746811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Challenges</a:t>
            </a:r>
          </a:p>
        </p:txBody>
      </p:sp>
      <p:sp>
        <p:nvSpPr>
          <p:cNvPr id="5" name="Content Placeholder 4"/>
          <p:cNvSpPr>
            <a:spLocks noGrp="1"/>
          </p:cNvSpPr>
          <p:nvPr>
            <p:ph idx="1"/>
          </p:nvPr>
        </p:nvSpPr>
        <p:spPr/>
        <p:txBody>
          <a:bodyPr/>
          <a:lstStyle/>
          <a:p>
            <a:r>
              <a:rPr lang="en-US" dirty="0"/>
              <a:t>Operational considerations</a:t>
            </a:r>
          </a:p>
          <a:p>
            <a:pPr lvl="1"/>
            <a:r>
              <a:rPr lang="en-US" dirty="0"/>
              <a:t>Data should always be available</a:t>
            </a:r>
          </a:p>
          <a:p>
            <a:r>
              <a:rPr lang="en-US" dirty="0"/>
              <a:t>Scale</a:t>
            </a:r>
          </a:p>
          <a:p>
            <a:pPr lvl="1"/>
            <a:r>
              <a:rPr lang="en-US" dirty="0"/>
              <a:t>Large dataset support</a:t>
            </a:r>
          </a:p>
        </p:txBody>
      </p:sp>
    </p:spTree>
    <p:extLst>
      <p:ext uri="{BB962C8B-B14F-4D97-AF65-F5344CB8AC3E}">
        <p14:creationId xmlns:p14="http://schemas.microsoft.com/office/powerpoint/2010/main" val="9163126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Neo4j HA</a:t>
            </a:r>
          </a:p>
        </p:txBody>
      </p:sp>
      <p:sp>
        <p:nvSpPr>
          <p:cNvPr id="3" name="Content Placeholder 2"/>
          <p:cNvSpPr>
            <a:spLocks noGrp="1"/>
          </p:cNvSpPr>
          <p:nvPr>
            <p:ph idx="1"/>
          </p:nvPr>
        </p:nvSpPr>
        <p:spPr/>
        <p:txBody>
          <a:bodyPr>
            <a:normAutofit/>
          </a:bodyPr>
          <a:lstStyle/>
          <a:p>
            <a:r>
              <a:rPr lang="en-US" dirty="0"/>
              <a:t>The HA component supports master-worker replication</a:t>
            </a:r>
          </a:p>
          <a:p>
            <a:pPr lvl="1"/>
            <a:r>
              <a:rPr lang="en-US" dirty="0"/>
              <a:t>For clustering</a:t>
            </a:r>
          </a:p>
          <a:p>
            <a:pPr lvl="1"/>
            <a:r>
              <a:rPr lang="en-US" dirty="0"/>
              <a:t>For data replication across sites</a:t>
            </a:r>
          </a:p>
        </p:txBody>
      </p:sp>
    </p:spTree>
    <p:extLst>
      <p:ext uri="{BB962C8B-B14F-4D97-AF65-F5344CB8AC3E}">
        <p14:creationId xmlns:p14="http://schemas.microsoft.com/office/powerpoint/2010/main" val="15890377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 Architecture</a:t>
            </a: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28356" y="813811"/>
            <a:ext cx="5034395" cy="3922526"/>
          </a:xfrm>
          <a:prstGeom prst="rect">
            <a:avLst/>
          </a:prstGeom>
        </p:spPr>
      </p:pic>
      <p:sp>
        <p:nvSpPr>
          <p:cNvPr id="2" name="TextBox 1">
            <a:extLst>
              <a:ext uri="{FF2B5EF4-FFF2-40B4-BE49-F238E27FC236}">
                <a16:creationId xmlns:a16="http://schemas.microsoft.com/office/drawing/2014/main" id="{98F1BC4E-1C09-EB86-C0AF-57F9BC9A35CA}"/>
              </a:ext>
            </a:extLst>
          </p:cNvPr>
          <p:cNvSpPr txBox="1"/>
          <p:nvPr/>
        </p:nvSpPr>
        <p:spPr>
          <a:xfrm>
            <a:off x="6762751" y="1781175"/>
            <a:ext cx="2154372" cy="646331"/>
          </a:xfrm>
          <a:prstGeom prst="rect">
            <a:avLst/>
          </a:prstGeom>
          <a:noFill/>
        </p:spPr>
        <p:txBody>
          <a:bodyPr wrap="none" rtlCol="0">
            <a:spAutoFit/>
          </a:bodyPr>
          <a:lstStyle/>
          <a:p>
            <a:r>
              <a:rPr lang="en-US" dirty="0"/>
              <a:t>HA Mirrors</a:t>
            </a:r>
          </a:p>
          <a:p>
            <a:r>
              <a:rPr lang="en-US" dirty="0"/>
              <a:t>Eventual Consistency</a:t>
            </a:r>
          </a:p>
        </p:txBody>
      </p:sp>
      <p:sp>
        <p:nvSpPr>
          <p:cNvPr id="3" name="TextBox 2">
            <a:extLst>
              <a:ext uri="{FF2B5EF4-FFF2-40B4-BE49-F238E27FC236}">
                <a16:creationId xmlns:a16="http://schemas.microsoft.com/office/drawing/2014/main" id="{5BBFE33F-A66D-A533-FC89-C23DBD9780C4}"/>
              </a:ext>
            </a:extLst>
          </p:cNvPr>
          <p:cNvSpPr txBox="1"/>
          <p:nvPr/>
        </p:nvSpPr>
        <p:spPr>
          <a:xfrm>
            <a:off x="6867525" y="4105275"/>
            <a:ext cx="2049598" cy="738664"/>
          </a:xfrm>
          <a:prstGeom prst="rect">
            <a:avLst/>
          </a:prstGeom>
          <a:noFill/>
        </p:spPr>
        <p:txBody>
          <a:bodyPr wrap="square" rtlCol="0">
            <a:spAutoFit/>
          </a:bodyPr>
          <a:lstStyle/>
          <a:p>
            <a:r>
              <a:rPr lang="en-US" sz="1400" dirty="0" err="1"/>
              <a:t>ZooKeeper</a:t>
            </a:r>
            <a:r>
              <a:rPr lang="en-US" sz="1400" dirty="0"/>
              <a:t> is used to elect a new Master if the Master fails. </a:t>
            </a:r>
          </a:p>
        </p:txBody>
      </p:sp>
    </p:spTree>
    <p:extLst>
      <p:ext uri="{BB962C8B-B14F-4D97-AF65-F5344CB8AC3E}">
        <p14:creationId xmlns:p14="http://schemas.microsoft.com/office/powerpoint/2010/main" val="29019665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39875" y="1749137"/>
            <a:ext cx="3992393" cy="2951487"/>
          </a:xfrm>
          <a:prstGeom prst="rect">
            <a:avLst/>
          </a:prstGeom>
        </p:spPr>
      </p:pic>
      <p:sp>
        <p:nvSpPr>
          <p:cNvPr id="2" name="Title 1"/>
          <p:cNvSpPr>
            <a:spLocks noGrp="1"/>
          </p:cNvSpPr>
          <p:nvPr>
            <p:ph type="title"/>
          </p:nvPr>
        </p:nvSpPr>
        <p:spPr/>
        <p:txBody>
          <a:bodyPr/>
          <a:lstStyle/>
          <a:p>
            <a:r>
              <a:rPr lang="en-US" dirty="0"/>
              <a:t>Write to a Master</a:t>
            </a:r>
          </a:p>
        </p:txBody>
      </p:sp>
      <p:sp>
        <p:nvSpPr>
          <p:cNvPr id="3" name="Content Placeholder 2"/>
          <p:cNvSpPr>
            <a:spLocks noGrp="1"/>
          </p:cNvSpPr>
          <p:nvPr>
            <p:ph idx="1"/>
          </p:nvPr>
        </p:nvSpPr>
        <p:spPr>
          <a:xfrm>
            <a:off x="1485900" y="983674"/>
            <a:ext cx="6172200" cy="687531"/>
          </a:xfrm>
        </p:spPr>
        <p:txBody>
          <a:bodyPr>
            <a:normAutofit fontScale="92500" lnSpcReduction="20000"/>
          </a:bodyPr>
          <a:lstStyle/>
          <a:p>
            <a:r>
              <a:rPr lang="en-US" dirty="0"/>
              <a:t>Writes to the master are fast</a:t>
            </a:r>
          </a:p>
          <a:p>
            <a:pPr lvl="1"/>
            <a:r>
              <a:rPr lang="en-US" dirty="0"/>
              <a:t>And workers eventually catch up</a:t>
            </a:r>
          </a:p>
        </p:txBody>
      </p:sp>
    </p:spTree>
    <p:extLst>
      <p:ext uri="{BB962C8B-B14F-4D97-AF65-F5344CB8AC3E}">
        <p14:creationId xmlns:p14="http://schemas.microsoft.com/office/powerpoint/2010/main" val="13253362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98688" y="1740711"/>
            <a:ext cx="3591177" cy="3060203"/>
          </a:xfrm>
          <a:prstGeom prst="rect">
            <a:avLst/>
          </a:prstGeom>
        </p:spPr>
      </p:pic>
      <p:sp>
        <p:nvSpPr>
          <p:cNvPr id="2" name="Title 1"/>
          <p:cNvSpPr>
            <a:spLocks noGrp="1"/>
          </p:cNvSpPr>
          <p:nvPr>
            <p:ph type="title"/>
          </p:nvPr>
        </p:nvSpPr>
        <p:spPr/>
        <p:txBody>
          <a:bodyPr/>
          <a:lstStyle/>
          <a:p>
            <a:r>
              <a:rPr lang="en-US" dirty="0"/>
              <a:t>Write to a Worker</a:t>
            </a:r>
          </a:p>
        </p:txBody>
      </p:sp>
      <p:sp>
        <p:nvSpPr>
          <p:cNvPr id="3" name="Content Placeholder 2"/>
          <p:cNvSpPr>
            <a:spLocks noGrp="1"/>
          </p:cNvSpPr>
          <p:nvPr>
            <p:ph idx="1"/>
          </p:nvPr>
        </p:nvSpPr>
        <p:spPr>
          <a:xfrm>
            <a:off x="1485900" y="940378"/>
            <a:ext cx="6172200" cy="696191"/>
          </a:xfrm>
        </p:spPr>
        <p:txBody>
          <a:bodyPr>
            <a:normAutofit fontScale="62500" lnSpcReduction="20000"/>
          </a:bodyPr>
          <a:lstStyle/>
          <a:p>
            <a:r>
              <a:rPr lang="en-US" dirty="0"/>
              <a:t>Writes to a worker cause a synchronous transaction with the master</a:t>
            </a:r>
          </a:p>
          <a:p>
            <a:pPr lvl="1"/>
            <a:r>
              <a:rPr lang="en-US" dirty="0"/>
              <a:t>And the other workers eventually catch up</a:t>
            </a:r>
          </a:p>
          <a:p>
            <a:endParaRPr lang="en-US" dirty="0"/>
          </a:p>
        </p:txBody>
      </p:sp>
    </p:spTree>
    <p:extLst>
      <p:ext uri="{BB962C8B-B14F-4D97-AF65-F5344CB8AC3E}">
        <p14:creationId xmlns:p14="http://schemas.microsoft.com/office/powerpoint/2010/main" val="6468305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Backup &amp; Disaster Recovery</a:t>
            </a:r>
          </a:p>
        </p:txBody>
      </p:sp>
      <p:pic>
        <p:nvPicPr>
          <p:cNvPr id="5" name="Picture 4"/>
          <p:cNvPicPr>
            <a:picLocks noChangeAspect="1"/>
          </p:cNvPicPr>
          <p:nvPr/>
        </p:nvPicPr>
        <p:blipFill>
          <a:blip r:embed="rId2"/>
          <a:stretch>
            <a:fillRect/>
          </a:stretch>
        </p:blipFill>
        <p:spPr>
          <a:xfrm>
            <a:off x="1333501" y="1063231"/>
            <a:ext cx="6397124" cy="2632184"/>
          </a:xfrm>
          <a:prstGeom prst="rect">
            <a:avLst/>
          </a:prstGeom>
        </p:spPr>
      </p:pic>
    </p:spTree>
    <p:extLst>
      <p:ext uri="{BB962C8B-B14F-4D97-AF65-F5344CB8AC3E}">
        <p14:creationId xmlns:p14="http://schemas.microsoft.com/office/powerpoint/2010/main" val="11079769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Scaling graphs is </a:t>
            </a:r>
            <a:r>
              <a:rPr lang="en-US" b="1" u="sng" dirty="0"/>
              <a:t>hard</a:t>
            </a:r>
          </a:p>
        </p:txBody>
      </p:sp>
    </p:spTree>
    <p:extLst>
      <p:ext uri="{BB962C8B-B14F-4D97-AF65-F5344CB8AC3E}">
        <p14:creationId xmlns:p14="http://schemas.microsoft.com/office/powerpoint/2010/main" val="10886944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Hole” server</a:t>
            </a:r>
            <a:endParaRPr lang="en-US" b="1" u="sng" dirty="0"/>
          </a:p>
        </p:txBody>
      </p:sp>
      <p:pic>
        <p:nvPicPr>
          <p:cNvPr id="5" name="Picture 4"/>
          <p:cNvPicPr>
            <a:picLocks noChangeAspect="1"/>
          </p:cNvPicPr>
          <p:nvPr/>
        </p:nvPicPr>
        <p:blipFill>
          <a:blip r:embed="rId3"/>
          <a:stretch>
            <a:fillRect/>
          </a:stretch>
        </p:blipFill>
        <p:spPr>
          <a:xfrm>
            <a:off x="2415887" y="1355202"/>
            <a:ext cx="4069773" cy="2994252"/>
          </a:xfrm>
          <a:prstGeom prst="rect">
            <a:avLst/>
          </a:prstGeom>
        </p:spPr>
      </p:pic>
    </p:spTree>
    <p:extLst>
      <p:ext uri="{BB962C8B-B14F-4D97-AF65-F5344CB8AC3E}">
        <p14:creationId xmlns:p14="http://schemas.microsoft.com/office/powerpoint/2010/main" val="4990066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Chatty Network</a:t>
            </a:r>
            <a:endParaRPr lang="en-US" b="1" u="sng" dirty="0"/>
          </a:p>
        </p:txBody>
      </p:sp>
      <p:pic>
        <p:nvPicPr>
          <p:cNvPr id="3" name="Picture 2"/>
          <p:cNvPicPr>
            <a:picLocks noChangeAspect="1"/>
          </p:cNvPicPr>
          <p:nvPr/>
        </p:nvPicPr>
        <p:blipFill>
          <a:blip r:embed="rId3"/>
          <a:stretch>
            <a:fillRect/>
          </a:stretch>
        </p:blipFill>
        <p:spPr>
          <a:xfrm>
            <a:off x="2311978" y="1324394"/>
            <a:ext cx="4242954" cy="3121666"/>
          </a:xfrm>
          <a:prstGeom prst="rect">
            <a:avLst/>
          </a:prstGeom>
        </p:spPr>
      </p:pic>
    </p:spTree>
    <p:extLst>
      <p:ext uri="{BB962C8B-B14F-4D97-AF65-F5344CB8AC3E}">
        <p14:creationId xmlns:p14="http://schemas.microsoft.com/office/powerpoint/2010/main" val="1075275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Friends of </a:t>
            </a:r>
            <a:r>
              <a:rPr lang="en-US" dirty="0" err="1"/>
              <a:t>evelyn</a:t>
            </a:r>
            <a:endParaRPr lang="en-US" dirty="0"/>
          </a:p>
        </p:txBody>
      </p:sp>
      <p:sp>
        <p:nvSpPr>
          <p:cNvPr id="3" name="Content Placeholder 2"/>
          <p:cNvSpPr>
            <a:spLocks noGrp="1"/>
          </p:cNvSpPr>
          <p:nvPr>
            <p:ph idx="1"/>
          </p:nvPr>
        </p:nvSpPr>
        <p:spPr/>
        <p:txBody>
          <a:bodyPr/>
          <a:lstStyle/>
          <a:p>
            <a:endParaRPr lang="en-US" dirty="0"/>
          </a:p>
          <a:p>
            <a:pPr marL="0" indent="0">
              <a:buNone/>
            </a:pPr>
            <a:r>
              <a:rPr lang="en-US" dirty="0"/>
              <a:t>MATCH (n)-[:FRIEND_OF]-&gt;(</a:t>
            </a:r>
            <a:r>
              <a:rPr lang="en-US" dirty="0" err="1"/>
              <a:t>person:Person</a:t>
            </a:r>
            <a:r>
              <a:rPr lang="en-US" dirty="0"/>
              <a:t>)</a:t>
            </a:r>
          </a:p>
          <a:p>
            <a:pPr marL="0" indent="0">
              <a:buNone/>
            </a:pPr>
            <a:r>
              <a:rPr lang="en-US" dirty="0"/>
              <a:t>WHERE person.name = 'Evelyn'</a:t>
            </a:r>
          </a:p>
          <a:p>
            <a:pPr marL="0" indent="0">
              <a:buNone/>
            </a:pPr>
            <a:r>
              <a:rPr lang="en-US" dirty="0"/>
              <a:t>return </a:t>
            </a:r>
            <a:r>
              <a:rPr lang="en-US" dirty="0" err="1"/>
              <a:t>n,person</a:t>
            </a:r>
            <a:r>
              <a:rPr lang="en-US" dirty="0"/>
              <a:t>;</a:t>
            </a:r>
          </a:p>
        </p:txBody>
      </p:sp>
    </p:spTree>
    <p:extLst>
      <p:ext uri="{BB962C8B-B14F-4D97-AF65-F5344CB8AC3E}">
        <p14:creationId xmlns:p14="http://schemas.microsoft.com/office/powerpoint/2010/main" val="23313748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Minimal Point Cut</a:t>
            </a:r>
            <a:endParaRPr lang="en-US" b="1" u="sng" dirty="0"/>
          </a:p>
        </p:txBody>
      </p:sp>
      <p:pic>
        <p:nvPicPr>
          <p:cNvPr id="3" name="Picture 2"/>
          <p:cNvPicPr>
            <a:picLocks noChangeAspect="1"/>
          </p:cNvPicPr>
          <p:nvPr/>
        </p:nvPicPr>
        <p:blipFill>
          <a:blip r:embed="rId3"/>
          <a:stretch>
            <a:fillRect/>
          </a:stretch>
        </p:blipFill>
        <p:spPr>
          <a:xfrm>
            <a:off x="2190752" y="1063229"/>
            <a:ext cx="4554682" cy="3471380"/>
          </a:xfrm>
          <a:prstGeom prst="rect">
            <a:avLst/>
          </a:prstGeom>
        </p:spPr>
      </p:pic>
      <p:sp>
        <p:nvSpPr>
          <p:cNvPr id="4" name="TextBox 3">
            <a:extLst>
              <a:ext uri="{FF2B5EF4-FFF2-40B4-BE49-F238E27FC236}">
                <a16:creationId xmlns:a16="http://schemas.microsoft.com/office/drawing/2014/main" id="{190E8ED4-03E8-6D36-187A-34C35AA5CB29}"/>
              </a:ext>
            </a:extLst>
          </p:cNvPr>
          <p:cNvSpPr txBox="1"/>
          <p:nvPr/>
        </p:nvSpPr>
        <p:spPr>
          <a:xfrm>
            <a:off x="78622" y="4614355"/>
            <a:ext cx="8778942" cy="646331"/>
          </a:xfrm>
          <a:prstGeom prst="rect">
            <a:avLst/>
          </a:prstGeom>
          <a:noFill/>
        </p:spPr>
        <p:txBody>
          <a:bodyPr wrap="none" rtlCol="0">
            <a:spAutoFit/>
          </a:bodyPr>
          <a:lstStyle/>
          <a:p>
            <a:r>
              <a:rPr lang="en-US" sz="1200" b="1" baseline="0" dirty="0"/>
              <a:t>This is still an open research area.</a:t>
            </a:r>
            <a:r>
              <a:rPr lang="en-US" sz="1200" baseline="0" dirty="0"/>
              <a:t> Graphs are highly mutable and so these algorithms face an uphill fight, even if we could get them right.</a:t>
            </a:r>
          </a:p>
          <a:p>
            <a:r>
              <a:rPr lang="en-US" sz="1200" baseline="0" dirty="0"/>
              <a:t>Unlike other NoSQL stores, graphs simply aren’t predictable, and so we can’t use techniques like consistent hashing for scale out.</a:t>
            </a:r>
          </a:p>
          <a:p>
            <a:endParaRPr lang="en-US" sz="1200" dirty="0"/>
          </a:p>
        </p:txBody>
      </p:sp>
    </p:spTree>
    <p:extLst>
      <p:ext uri="{BB962C8B-B14F-4D97-AF65-F5344CB8AC3E}">
        <p14:creationId xmlns:p14="http://schemas.microsoft.com/office/powerpoint/2010/main" val="31705272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So how do we scale Neo4j?</a:t>
            </a:r>
          </a:p>
        </p:txBody>
      </p:sp>
    </p:spTree>
    <p:extLst>
      <p:ext uri="{BB962C8B-B14F-4D97-AF65-F5344CB8AC3E}">
        <p14:creationId xmlns:p14="http://schemas.microsoft.com/office/powerpoint/2010/main" val="979547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Humble Blade</a:t>
            </a:r>
          </a:p>
        </p:txBody>
      </p:sp>
      <p:sp>
        <p:nvSpPr>
          <p:cNvPr id="3" name="Content Placeholder 2"/>
          <p:cNvSpPr>
            <a:spLocks noGrp="1"/>
          </p:cNvSpPr>
          <p:nvPr>
            <p:ph idx="1"/>
          </p:nvPr>
        </p:nvSpPr>
        <p:spPr/>
        <p:txBody>
          <a:bodyPr/>
          <a:lstStyle/>
          <a:p>
            <a:r>
              <a:rPr lang="en-US" dirty="0"/>
              <a:t>Blades are powerful!</a:t>
            </a:r>
          </a:p>
          <a:p>
            <a:r>
              <a:rPr lang="en-US" dirty="0"/>
              <a:t>A typical blade will contain 128GB memory</a:t>
            </a:r>
          </a:p>
          <a:p>
            <a:pPr lvl="1"/>
            <a:r>
              <a:rPr lang="en-US" dirty="0"/>
              <a:t>We can use most of that </a:t>
            </a:r>
          </a:p>
          <a:p>
            <a:r>
              <a:rPr lang="en-US" dirty="0"/>
              <a:t>If O(dataset) ≈ O(memory) then we’re going to be very fast</a:t>
            </a:r>
          </a:p>
          <a:p>
            <a:pPr lvl="1"/>
            <a:r>
              <a:rPr lang="en-US" dirty="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a:t>
            </a:r>
            <a:r>
              <a:rPr lang="en-US" dirty="0" err="1"/>
              <a:t>Sharding</a:t>
            </a:r>
            <a:endParaRPr lang="en-US" dirty="0"/>
          </a:p>
        </p:txBody>
      </p:sp>
      <p:sp>
        <p:nvSpPr>
          <p:cNvPr id="3" name="Content Placeholder 2"/>
          <p:cNvSpPr>
            <a:spLocks noGrp="1"/>
          </p:cNvSpPr>
          <p:nvPr>
            <p:ph idx="1"/>
          </p:nvPr>
        </p:nvSpPr>
        <p:spPr/>
        <p:txBody>
          <a:bodyPr>
            <a:normAutofit/>
          </a:bodyPr>
          <a:lstStyle/>
          <a:p>
            <a:r>
              <a:rPr lang="en-US" dirty="0"/>
              <a:t>A strategy for coping with large data sets</a:t>
            </a:r>
          </a:p>
          <a:p>
            <a:pPr lvl="1"/>
            <a:r>
              <a:rPr lang="en-US" dirty="0"/>
              <a:t>Terabyte scale</a:t>
            </a:r>
          </a:p>
          <a:p>
            <a:r>
              <a:rPr lang="en-US" dirty="0"/>
              <a:t>Too big to hold all in RAM on a single server</a:t>
            </a:r>
          </a:p>
          <a:p>
            <a:pPr lvl="1"/>
            <a:r>
              <a:rPr lang="en-US" dirty="0"/>
              <a:t>Not too big to worry about replicating it on disk</a:t>
            </a:r>
          </a:p>
          <a:p>
            <a:r>
              <a:rPr lang="en-US" dirty="0"/>
              <a:t>Use each blade’s main memory to cache part of the dataset</a:t>
            </a:r>
          </a:p>
          <a:p>
            <a:pPr lvl="1"/>
            <a:r>
              <a:rPr lang="en-US" dirty="0"/>
              <a:t>Try to keep caches warm</a:t>
            </a:r>
          </a:p>
          <a:p>
            <a:pPr lvl="1"/>
            <a:r>
              <a:rPr lang="en-US" dirty="0"/>
              <a:t>Full data is replicated on each rack</a:t>
            </a:r>
          </a:p>
        </p:txBody>
      </p:sp>
    </p:spTree>
    <p:extLst>
      <p:ext uri="{BB962C8B-B14F-4D97-AF65-F5344CB8AC3E}">
        <p14:creationId xmlns:p14="http://schemas.microsoft.com/office/powerpoint/2010/main" val="41559137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Consistent Routing</a:t>
            </a:r>
          </a:p>
        </p:txBody>
      </p:sp>
      <p:pic>
        <p:nvPicPr>
          <p:cNvPr id="4" name="Picture 3"/>
          <p:cNvPicPr>
            <a:picLocks noChangeAspect="1"/>
          </p:cNvPicPr>
          <p:nvPr/>
        </p:nvPicPr>
        <p:blipFill>
          <a:blip r:embed="rId3"/>
          <a:stretch>
            <a:fillRect/>
          </a:stretch>
        </p:blipFill>
        <p:spPr>
          <a:xfrm>
            <a:off x="1685061" y="900528"/>
            <a:ext cx="5308023" cy="3380465"/>
          </a:xfrm>
          <a:prstGeom prst="rect">
            <a:avLst/>
          </a:prstGeom>
        </p:spPr>
      </p:pic>
    </p:spTree>
    <p:extLst>
      <p:ext uri="{BB962C8B-B14F-4D97-AF65-F5344CB8AC3E}">
        <p14:creationId xmlns:p14="http://schemas.microsoft.com/office/powerpoint/2010/main" val="15009803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Domain-specific </a:t>
            </a:r>
            <a:r>
              <a:rPr lang="en-US" dirty="0" err="1"/>
              <a:t>sharding</a:t>
            </a:r>
            <a:endParaRPr lang="en-US" dirty="0"/>
          </a:p>
        </p:txBody>
      </p:sp>
      <p:sp>
        <p:nvSpPr>
          <p:cNvPr id="3" name="Content Placeholder 2"/>
          <p:cNvSpPr>
            <a:spLocks noGrp="1"/>
          </p:cNvSpPr>
          <p:nvPr>
            <p:ph idx="1"/>
          </p:nvPr>
        </p:nvSpPr>
        <p:spPr/>
        <p:txBody>
          <a:bodyPr/>
          <a:lstStyle/>
          <a:p>
            <a:r>
              <a:rPr lang="en-US" dirty="0"/>
              <a:t>Eventually (Petabyte) level data cannot be replicated practically</a:t>
            </a:r>
          </a:p>
          <a:p>
            <a:r>
              <a:rPr lang="en-US" dirty="0"/>
              <a:t>Need to shard data across machines</a:t>
            </a:r>
          </a:p>
          <a:p>
            <a:r>
              <a:rPr lang="en-US" b="1" dirty="0"/>
              <a:t>Remember: no perfect algorithm exists</a:t>
            </a:r>
          </a:p>
          <a:p>
            <a:endParaRPr lang="en-US" b="1" dirty="0"/>
          </a:p>
          <a:p>
            <a:r>
              <a:rPr lang="en-US" dirty="0"/>
              <a:t>But we humans sometimes have </a:t>
            </a:r>
            <a:r>
              <a:rPr lang="en-US" i="1" dirty="0"/>
              <a:t>domain insight</a:t>
            </a:r>
          </a:p>
        </p:txBody>
      </p:sp>
      <p:sp>
        <p:nvSpPr>
          <p:cNvPr id="4" name="TextBox 3">
            <a:extLst>
              <a:ext uri="{FF2B5EF4-FFF2-40B4-BE49-F238E27FC236}">
                <a16:creationId xmlns:a16="http://schemas.microsoft.com/office/drawing/2014/main" id="{BB585C4F-D41C-6303-D904-DD22035CEDEF}"/>
              </a:ext>
            </a:extLst>
          </p:cNvPr>
          <p:cNvSpPr txBox="1"/>
          <p:nvPr/>
        </p:nvSpPr>
        <p:spPr>
          <a:xfrm>
            <a:off x="95249" y="3992881"/>
            <a:ext cx="8886825" cy="769441"/>
          </a:xfrm>
          <a:prstGeom prst="rect">
            <a:avLst/>
          </a:prstGeom>
          <a:noFill/>
        </p:spPr>
        <p:txBody>
          <a:bodyPr wrap="square" rtlCol="0">
            <a:spAutoFit/>
          </a:bodyPr>
          <a:lstStyle/>
          <a:p>
            <a:r>
              <a:rPr lang="en-US" sz="1100" dirty="0"/>
              <a:t>Some domains naturally</a:t>
            </a:r>
            <a:r>
              <a:rPr lang="en-US" sz="1100" baseline="0" dirty="0"/>
              <a:t> shard.</a:t>
            </a:r>
          </a:p>
          <a:p>
            <a:endParaRPr lang="en-US" sz="1100" baseline="0" dirty="0"/>
          </a:p>
          <a:p>
            <a:pPr marL="171450" indent="-171450">
              <a:buFont typeface="Arial" panose="020B0604020202020204" pitchFamily="34" charset="0"/>
              <a:buChar char="•"/>
            </a:pPr>
            <a:r>
              <a:rPr lang="en-US" sz="1100" baseline="0" dirty="0"/>
              <a:t>geo data where the connections between cities are few compared with the connections within the cities. Place cities or countries on different nodes</a:t>
            </a:r>
          </a:p>
          <a:p>
            <a:pPr marL="171450" indent="-171450">
              <a:buFont typeface="Arial" panose="020B0604020202020204" pitchFamily="34" charset="0"/>
              <a:buChar char="•"/>
            </a:pPr>
            <a:r>
              <a:rPr lang="en-US" sz="1100" baseline="0" dirty="0"/>
              <a:t>user content, where connections between normal users are few (modulo any celebrities). </a:t>
            </a:r>
          </a:p>
        </p:txBody>
      </p:sp>
    </p:spTree>
    <p:extLst>
      <p:ext uri="{BB962C8B-B14F-4D97-AF65-F5344CB8AC3E}">
        <p14:creationId xmlns:p14="http://schemas.microsoft.com/office/powerpoint/2010/main" val="22152924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9D1A6-EFE6-310C-9D8E-87626B226BC9}"/>
              </a:ext>
            </a:extLst>
          </p:cNvPr>
          <p:cNvSpPr>
            <a:spLocks noGrp="1"/>
          </p:cNvSpPr>
          <p:nvPr>
            <p:ph type="title"/>
          </p:nvPr>
        </p:nvSpPr>
        <p:spPr/>
        <p:txBody>
          <a:bodyPr/>
          <a:lstStyle/>
          <a:p>
            <a:r>
              <a:rPr lang="en-US" dirty="0"/>
              <a:t>Other Graph Databases</a:t>
            </a:r>
          </a:p>
        </p:txBody>
      </p:sp>
      <p:sp>
        <p:nvSpPr>
          <p:cNvPr id="3" name="Content Placeholder 2">
            <a:extLst>
              <a:ext uri="{FF2B5EF4-FFF2-40B4-BE49-F238E27FC236}">
                <a16:creationId xmlns:a16="http://schemas.microsoft.com/office/drawing/2014/main" id="{435D6A83-D8F9-369C-9513-5B74E68754FA}"/>
              </a:ext>
            </a:extLst>
          </p:cNvPr>
          <p:cNvSpPr>
            <a:spLocks noGrp="1"/>
          </p:cNvSpPr>
          <p:nvPr>
            <p:ph idx="1"/>
          </p:nvPr>
        </p:nvSpPr>
        <p:spPr/>
        <p:txBody>
          <a:bodyPr>
            <a:normAutofit fontScale="92500" lnSpcReduction="20000"/>
          </a:bodyPr>
          <a:lstStyle/>
          <a:p>
            <a:r>
              <a:rPr lang="en-US" dirty="0" err="1"/>
              <a:t>ArangoDB</a:t>
            </a:r>
            <a:r>
              <a:rPr lang="en-US" dirty="0"/>
              <a:t> – Multi-model database</a:t>
            </a:r>
          </a:p>
          <a:p>
            <a:pPr lvl="1"/>
            <a:r>
              <a:rPr lang="en-US" dirty="0"/>
              <a:t>Key-Value, Document, Graph</a:t>
            </a:r>
          </a:p>
          <a:p>
            <a:r>
              <a:rPr lang="en-US" dirty="0"/>
              <a:t>Amazon Neptune</a:t>
            </a:r>
          </a:p>
          <a:p>
            <a:r>
              <a:rPr lang="en-US" dirty="0" err="1"/>
              <a:t>OrientDB</a:t>
            </a:r>
            <a:endParaRPr lang="en-US" dirty="0"/>
          </a:p>
          <a:p>
            <a:pPr lvl="1"/>
            <a:r>
              <a:rPr lang="en-US" dirty="0"/>
              <a:t>Also Multi-model </a:t>
            </a:r>
          </a:p>
          <a:p>
            <a:pPr lvl="1"/>
            <a:r>
              <a:rPr lang="en-US" dirty="0"/>
              <a:t>Purchased by SAP</a:t>
            </a:r>
          </a:p>
          <a:p>
            <a:r>
              <a:rPr lang="en-US" dirty="0"/>
              <a:t>Apache </a:t>
            </a:r>
            <a:r>
              <a:rPr lang="en-US" dirty="0" err="1"/>
              <a:t>Giraph</a:t>
            </a:r>
            <a:endParaRPr lang="en-US" dirty="0"/>
          </a:p>
          <a:p>
            <a:pPr lvl="1"/>
            <a:r>
              <a:rPr lang="en-US" dirty="0"/>
              <a:t>Built on Hadoop</a:t>
            </a:r>
          </a:p>
          <a:p>
            <a:r>
              <a:rPr lang="en-US" dirty="0" err="1"/>
              <a:t>GraphBase.ai</a:t>
            </a:r>
            <a:endParaRPr lang="en-US" dirty="0"/>
          </a:p>
          <a:p>
            <a:pPr lvl="1"/>
            <a:r>
              <a:rPr lang="en-US" dirty="0"/>
              <a:t>Built for knowledge graphs</a:t>
            </a:r>
          </a:p>
          <a:p>
            <a:endParaRPr lang="en-US" dirty="0"/>
          </a:p>
        </p:txBody>
      </p:sp>
      <p:pic>
        <p:nvPicPr>
          <p:cNvPr id="1028" name="Picture 4">
            <a:extLst>
              <a:ext uri="{FF2B5EF4-FFF2-40B4-BE49-F238E27FC236}">
                <a16:creationId xmlns:a16="http://schemas.microsoft.com/office/drawing/2014/main" id="{060B6A22-E3E5-CAB0-EC4A-0F11E2167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775" y="2425731"/>
            <a:ext cx="2397125" cy="23053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calability vs Complexity ArangoDB vs MongoDB">
            <a:extLst>
              <a:ext uri="{FF2B5EF4-FFF2-40B4-BE49-F238E27FC236}">
                <a16:creationId xmlns:a16="http://schemas.microsoft.com/office/drawing/2014/main" id="{95E22DE3-811C-7E66-B81F-D6DC4F23C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075" y="956954"/>
            <a:ext cx="2868634" cy="18704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F927B57-C774-4B2B-BECD-1E5EACC5F1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950" y="3038087"/>
            <a:ext cx="1593850" cy="1556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397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24AC0-C2C5-424A-11F8-8CCF8D8F2BCD}"/>
              </a:ext>
            </a:extLst>
          </p:cNvPr>
          <p:cNvSpPr>
            <a:spLocks noGrp="1"/>
          </p:cNvSpPr>
          <p:nvPr>
            <p:ph type="title"/>
          </p:nvPr>
        </p:nvSpPr>
        <p:spPr/>
        <p:txBody>
          <a:bodyPr/>
          <a:lstStyle/>
          <a:p>
            <a:r>
              <a:rPr lang="en-US" dirty="0"/>
              <a:t>Find all common friends - SQL</a:t>
            </a:r>
          </a:p>
        </p:txBody>
      </p:sp>
      <p:sp>
        <p:nvSpPr>
          <p:cNvPr id="3" name="Content Placeholder 2">
            <a:extLst>
              <a:ext uri="{FF2B5EF4-FFF2-40B4-BE49-F238E27FC236}">
                <a16:creationId xmlns:a16="http://schemas.microsoft.com/office/drawing/2014/main" id="{3ABB0137-20EA-1B50-19A7-010909746ABF}"/>
              </a:ext>
            </a:extLst>
          </p:cNvPr>
          <p:cNvSpPr>
            <a:spLocks noGrp="1"/>
          </p:cNvSpPr>
          <p:nvPr>
            <p:ph idx="1"/>
          </p:nvPr>
        </p:nvSpPr>
        <p:spPr/>
        <p:txBody>
          <a:bodyPr>
            <a:normAutofit fontScale="92500" lnSpcReduction="10000"/>
          </a:bodyPr>
          <a:lstStyle/>
          <a:p>
            <a:r>
              <a:rPr lang="en-US" dirty="0"/>
              <a:t>Table for people</a:t>
            </a:r>
          </a:p>
          <a:p>
            <a:r>
              <a:rPr lang="en-US" dirty="0"/>
              <a:t>Join table for friends</a:t>
            </a:r>
          </a:p>
          <a:p>
            <a:pPr lvl="1"/>
            <a:r>
              <a:rPr lang="en-US" dirty="0"/>
              <a:t>Foreign key Acct1 refers to people</a:t>
            </a:r>
          </a:p>
          <a:p>
            <a:pPr lvl="1"/>
            <a:r>
              <a:rPr lang="en-US" dirty="0"/>
              <a:t>Foreign key Acct2 refers to people</a:t>
            </a:r>
          </a:p>
          <a:p>
            <a:r>
              <a:rPr lang="en-US" dirty="0"/>
              <a:t>Select p1.name, p2.name, </a:t>
            </a:r>
            <a:r>
              <a:rPr lang="en-US" dirty="0" err="1"/>
              <a:t>c.name</a:t>
            </a:r>
            <a:r>
              <a:rPr lang="en-US" dirty="0"/>
              <a:t> from</a:t>
            </a:r>
          </a:p>
          <a:p>
            <a:pPr lvl="1"/>
            <a:r>
              <a:rPr lang="en-US" dirty="0"/>
              <a:t>people p1 join friends a on p1.id = a.Acct1</a:t>
            </a:r>
          </a:p>
          <a:p>
            <a:pPr lvl="1"/>
            <a:r>
              <a:rPr lang="en-US" dirty="0"/>
              <a:t>join people c on a.Acct2 = </a:t>
            </a:r>
            <a:r>
              <a:rPr lang="en-US" dirty="0" err="1"/>
              <a:t>c.id</a:t>
            </a:r>
            <a:endParaRPr lang="en-US" dirty="0"/>
          </a:p>
          <a:p>
            <a:pPr lvl="1"/>
            <a:r>
              <a:rPr lang="en-US" dirty="0"/>
              <a:t>join friends b on a.Acct2 = b.Acct1</a:t>
            </a:r>
          </a:p>
          <a:p>
            <a:pPr lvl="1"/>
            <a:r>
              <a:rPr lang="en-US" dirty="0"/>
              <a:t>join people p2 on a.Acct2 = p2.id</a:t>
            </a:r>
          </a:p>
          <a:p>
            <a:pPr lvl="1"/>
            <a:r>
              <a:rPr lang="en-US" dirty="0"/>
              <a:t>order by p1.name, p2.name</a:t>
            </a:r>
          </a:p>
        </p:txBody>
      </p:sp>
    </p:spTree>
    <p:extLst>
      <p:ext uri="{BB962C8B-B14F-4D97-AF65-F5344CB8AC3E}">
        <p14:creationId xmlns:p14="http://schemas.microsoft.com/office/powerpoint/2010/main" val="1058027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7405" y="1367193"/>
            <a:ext cx="6394361" cy="2484430"/>
          </a:xfrm>
        </p:spPr>
        <p:txBody>
          <a:bodyPr>
            <a:normAutofit/>
          </a:bodyPr>
          <a:lstStyle/>
          <a:p>
            <a:pPr marL="0" indent="0">
              <a:buNone/>
            </a:pPr>
            <a:r>
              <a:rPr lang="en-US" sz="1800" dirty="0"/>
              <a:t>match (a)-[:FRIEND]-&gt;(b)&lt;-[:FRIEND]-(c)  </a:t>
            </a:r>
          </a:p>
          <a:p>
            <a:pPr marL="0" indent="0">
              <a:buNone/>
            </a:pPr>
            <a:r>
              <a:rPr lang="en-US" sz="1800" dirty="0"/>
              <a:t>return </a:t>
            </a:r>
            <a:r>
              <a:rPr lang="en-US" sz="1800" dirty="0" err="1"/>
              <a:t>a,c,b</a:t>
            </a:r>
            <a:r>
              <a:rPr lang="en-US" sz="1800" dirty="0"/>
              <a:t> order by </a:t>
            </a:r>
            <a:r>
              <a:rPr lang="en-US" sz="1800" dirty="0" err="1"/>
              <a:t>a.name</a:t>
            </a:r>
            <a:r>
              <a:rPr lang="en-US" sz="1800" dirty="0"/>
              <a:t>, </a:t>
            </a:r>
            <a:r>
              <a:rPr lang="en-US" sz="1800" dirty="0" err="1"/>
              <a:t>c.name</a:t>
            </a:r>
            <a:endParaRPr lang="en-US" sz="1800" dirty="0"/>
          </a:p>
        </p:txBody>
      </p:sp>
      <p:sp>
        <p:nvSpPr>
          <p:cNvPr id="4" name="Title 1"/>
          <p:cNvSpPr>
            <a:spLocks noGrp="1"/>
          </p:cNvSpPr>
          <p:nvPr>
            <p:ph type="title"/>
          </p:nvPr>
        </p:nvSpPr>
        <p:spPr>
          <a:xfrm>
            <a:off x="1312285" y="209089"/>
            <a:ext cx="6519430" cy="843534"/>
          </a:xfrm>
        </p:spPr>
        <p:txBody>
          <a:bodyPr>
            <a:normAutofit/>
          </a:bodyPr>
          <a:lstStyle/>
          <a:p>
            <a:r>
              <a:rPr lang="en-US" dirty="0"/>
              <a:t>Find all common friends</a:t>
            </a:r>
          </a:p>
        </p:txBody>
      </p:sp>
      <p:sp>
        <p:nvSpPr>
          <p:cNvPr id="2" name="TextBox 1">
            <a:extLst>
              <a:ext uri="{FF2B5EF4-FFF2-40B4-BE49-F238E27FC236}">
                <a16:creationId xmlns:a16="http://schemas.microsoft.com/office/drawing/2014/main" id="{506601F7-9126-7144-8C1A-BFFCB140A702}"/>
              </a:ext>
            </a:extLst>
          </p:cNvPr>
          <p:cNvSpPr txBox="1"/>
          <p:nvPr/>
        </p:nvSpPr>
        <p:spPr>
          <a:xfrm>
            <a:off x="1719073" y="3017324"/>
            <a:ext cx="947695" cy="1668598"/>
          </a:xfrm>
          <a:prstGeom prst="rect">
            <a:avLst/>
          </a:prstGeom>
          <a:noFill/>
        </p:spPr>
        <p:txBody>
          <a:bodyPr wrap="none" rtlCol="0">
            <a:spAutoFit/>
          </a:bodyPr>
          <a:lstStyle/>
          <a:p>
            <a:r>
              <a:rPr lang="en-US" sz="788" dirty="0"/>
              <a:t>map(A -&gt; B C D) :</a:t>
            </a:r>
          </a:p>
          <a:p>
            <a:r>
              <a:rPr lang="hr-HR" sz="788" dirty="0"/>
              <a:t>(A B) -&gt; B C D</a:t>
            </a:r>
          </a:p>
          <a:p>
            <a:r>
              <a:rPr lang="es-ES_tradnl" sz="788" dirty="0"/>
              <a:t>(A C) -&gt; B C D</a:t>
            </a:r>
          </a:p>
          <a:p>
            <a:r>
              <a:rPr lang="en-US" sz="788" dirty="0"/>
              <a:t>(A D) -&gt; B C D</a:t>
            </a:r>
          </a:p>
          <a:p>
            <a:endParaRPr lang="en-US" sz="788" dirty="0"/>
          </a:p>
          <a:p>
            <a:r>
              <a:rPr lang="en-US" sz="788" dirty="0"/>
              <a:t>map(B -&gt; A C D E) :</a:t>
            </a:r>
          </a:p>
          <a:p>
            <a:r>
              <a:rPr lang="en-US" sz="788" dirty="0"/>
              <a:t>(A B) -&gt; A C D E</a:t>
            </a:r>
          </a:p>
          <a:p>
            <a:r>
              <a:rPr lang="en-US" sz="788" dirty="0"/>
              <a:t>(B C) -&gt; A C D E</a:t>
            </a:r>
          </a:p>
          <a:p>
            <a:r>
              <a:rPr lang="en-US" sz="788" dirty="0"/>
              <a:t>(B D) -&gt; A C D E</a:t>
            </a:r>
          </a:p>
          <a:p>
            <a:r>
              <a:rPr lang="en-US" sz="788" dirty="0"/>
              <a:t>(B E) -&gt; A C D E</a:t>
            </a:r>
          </a:p>
          <a:p>
            <a:endParaRPr lang="en-US" sz="788" dirty="0"/>
          </a:p>
          <a:p>
            <a:r>
              <a:rPr lang="en-US" sz="788" dirty="0"/>
              <a:t>Etc.</a:t>
            </a:r>
          </a:p>
          <a:p>
            <a:endParaRPr lang="en-US" sz="788" dirty="0"/>
          </a:p>
        </p:txBody>
      </p:sp>
      <p:sp>
        <p:nvSpPr>
          <p:cNvPr id="5" name="TextBox 4">
            <a:extLst>
              <a:ext uri="{FF2B5EF4-FFF2-40B4-BE49-F238E27FC236}">
                <a16:creationId xmlns:a16="http://schemas.microsoft.com/office/drawing/2014/main" id="{92E5C775-510F-284B-A27A-AEF4A7252F1C}"/>
              </a:ext>
            </a:extLst>
          </p:cNvPr>
          <p:cNvSpPr txBox="1"/>
          <p:nvPr/>
        </p:nvSpPr>
        <p:spPr>
          <a:xfrm>
            <a:off x="3083036" y="3017326"/>
            <a:ext cx="1229824" cy="1547347"/>
          </a:xfrm>
          <a:prstGeom prst="rect">
            <a:avLst/>
          </a:prstGeom>
          <a:noFill/>
        </p:spPr>
        <p:txBody>
          <a:bodyPr wrap="none" rtlCol="0">
            <a:spAutoFit/>
          </a:bodyPr>
          <a:lstStyle/>
          <a:p>
            <a:r>
              <a:rPr lang="en-US" sz="788" dirty="0"/>
              <a:t>Reduce</a:t>
            </a:r>
          </a:p>
          <a:p>
            <a:endParaRPr lang="en-US" sz="788" dirty="0"/>
          </a:p>
          <a:p>
            <a:r>
              <a:rPr lang="pt-BR" sz="788" dirty="0"/>
              <a:t>(A </a:t>
            </a:r>
            <a:r>
              <a:rPr lang="pt-BR" sz="788" dirty="0" err="1"/>
              <a:t>B</a:t>
            </a:r>
            <a:r>
              <a:rPr lang="pt-BR" sz="788" dirty="0"/>
              <a:t>) -&gt; (A C </a:t>
            </a:r>
            <a:r>
              <a:rPr lang="pt-BR" sz="788" dirty="0" err="1"/>
              <a:t>D</a:t>
            </a:r>
            <a:r>
              <a:rPr lang="pt-BR" sz="788" dirty="0"/>
              <a:t> E) (</a:t>
            </a:r>
            <a:r>
              <a:rPr lang="pt-BR" sz="788" dirty="0" err="1"/>
              <a:t>B</a:t>
            </a:r>
            <a:r>
              <a:rPr lang="pt-BR" sz="788" dirty="0"/>
              <a:t> C </a:t>
            </a:r>
            <a:r>
              <a:rPr lang="pt-BR" sz="788" dirty="0" err="1"/>
              <a:t>D</a:t>
            </a:r>
            <a:r>
              <a:rPr lang="pt-BR" sz="788" dirty="0"/>
              <a:t>)</a:t>
            </a:r>
          </a:p>
          <a:p>
            <a:r>
              <a:rPr lang="pt-BR" sz="788" dirty="0"/>
              <a:t>(A C) -&gt; (A </a:t>
            </a:r>
            <a:r>
              <a:rPr lang="pt-BR" sz="788" dirty="0" err="1"/>
              <a:t>B</a:t>
            </a:r>
            <a:r>
              <a:rPr lang="pt-BR" sz="788" dirty="0"/>
              <a:t> </a:t>
            </a:r>
            <a:r>
              <a:rPr lang="pt-BR" sz="788" dirty="0" err="1"/>
              <a:t>D</a:t>
            </a:r>
            <a:r>
              <a:rPr lang="pt-BR" sz="788" dirty="0"/>
              <a:t> E) (</a:t>
            </a:r>
            <a:r>
              <a:rPr lang="pt-BR" sz="788" dirty="0" err="1"/>
              <a:t>B</a:t>
            </a:r>
            <a:r>
              <a:rPr lang="pt-BR" sz="788" dirty="0"/>
              <a:t> C </a:t>
            </a:r>
            <a:r>
              <a:rPr lang="pt-BR" sz="788" dirty="0" err="1"/>
              <a:t>D</a:t>
            </a:r>
            <a:r>
              <a:rPr lang="pt-BR" sz="788" dirty="0"/>
              <a:t>)</a:t>
            </a:r>
          </a:p>
          <a:p>
            <a:r>
              <a:rPr lang="pt-BR" sz="788" dirty="0"/>
              <a:t>(A </a:t>
            </a:r>
            <a:r>
              <a:rPr lang="pt-BR" sz="788" dirty="0" err="1"/>
              <a:t>D</a:t>
            </a:r>
            <a:r>
              <a:rPr lang="pt-BR" sz="788" dirty="0"/>
              <a:t>) -&gt; (A </a:t>
            </a:r>
            <a:r>
              <a:rPr lang="pt-BR" sz="788" dirty="0" err="1"/>
              <a:t>B</a:t>
            </a:r>
            <a:r>
              <a:rPr lang="pt-BR" sz="788" dirty="0"/>
              <a:t> C E) (</a:t>
            </a:r>
            <a:r>
              <a:rPr lang="pt-BR" sz="788" dirty="0" err="1"/>
              <a:t>B</a:t>
            </a:r>
            <a:r>
              <a:rPr lang="pt-BR" sz="788" dirty="0"/>
              <a:t> C </a:t>
            </a:r>
            <a:r>
              <a:rPr lang="pt-BR" sz="788" dirty="0" err="1"/>
              <a:t>D</a:t>
            </a:r>
            <a:r>
              <a:rPr lang="pt-BR" sz="788" dirty="0"/>
              <a:t>)</a:t>
            </a:r>
          </a:p>
          <a:p>
            <a:r>
              <a:rPr lang="en-US" sz="788" dirty="0"/>
              <a:t>(B C) -&gt; (A B D E) (A C D E)</a:t>
            </a:r>
          </a:p>
          <a:p>
            <a:r>
              <a:rPr lang="en-US" sz="788" dirty="0"/>
              <a:t>(B D) -&gt; (A B C E) (A C D E)</a:t>
            </a:r>
          </a:p>
          <a:p>
            <a:r>
              <a:rPr lang="pt-BR" sz="788" dirty="0"/>
              <a:t>(</a:t>
            </a:r>
            <a:r>
              <a:rPr lang="pt-BR" sz="788" dirty="0" err="1"/>
              <a:t>B</a:t>
            </a:r>
            <a:r>
              <a:rPr lang="pt-BR" sz="788" dirty="0"/>
              <a:t> E) -&gt; (A C </a:t>
            </a:r>
            <a:r>
              <a:rPr lang="pt-BR" sz="788" dirty="0" err="1"/>
              <a:t>D</a:t>
            </a:r>
            <a:r>
              <a:rPr lang="pt-BR" sz="788" dirty="0"/>
              <a:t> E) (</a:t>
            </a:r>
            <a:r>
              <a:rPr lang="pt-BR" sz="788" dirty="0" err="1"/>
              <a:t>B</a:t>
            </a:r>
            <a:r>
              <a:rPr lang="pt-BR" sz="788" dirty="0"/>
              <a:t> C </a:t>
            </a:r>
            <a:r>
              <a:rPr lang="pt-BR" sz="788" dirty="0" err="1"/>
              <a:t>D</a:t>
            </a:r>
            <a:r>
              <a:rPr lang="pt-BR" sz="788" dirty="0"/>
              <a:t>)</a:t>
            </a:r>
          </a:p>
          <a:p>
            <a:r>
              <a:rPr lang="en-US" sz="788" dirty="0"/>
              <a:t>(C D) -&gt; (A B C E) (A B D E)</a:t>
            </a:r>
          </a:p>
          <a:p>
            <a:r>
              <a:rPr lang="en-US" sz="788" dirty="0"/>
              <a:t>(C E) -&gt; (A B D E) (B C D)</a:t>
            </a:r>
          </a:p>
          <a:p>
            <a:r>
              <a:rPr lang="pt-BR" sz="788" dirty="0"/>
              <a:t>(</a:t>
            </a:r>
            <a:r>
              <a:rPr lang="pt-BR" sz="788" dirty="0" err="1"/>
              <a:t>D</a:t>
            </a:r>
            <a:r>
              <a:rPr lang="pt-BR" sz="788" dirty="0"/>
              <a:t> E) -&gt; (A </a:t>
            </a:r>
            <a:r>
              <a:rPr lang="pt-BR" sz="788" dirty="0" err="1"/>
              <a:t>B</a:t>
            </a:r>
            <a:r>
              <a:rPr lang="pt-BR" sz="788" dirty="0"/>
              <a:t> C E) (</a:t>
            </a:r>
            <a:r>
              <a:rPr lang="pt-BR" sz="788" dirty="0" err="1"/>
              <a:t>B</a:t>
            </a:r>
            <a:r>
              <a:rPr lang="pt-BR" sz="788" dirty="0"/>
              <a:t> C </a:t>
            </a:r>
            <a:r>
              <a:rPr lang="pt-BR" sz="788" dirty="0" err="1"/>
              <a:t>D</a:t>
            </a:r>
            <a:r>
              <a:rPr lang="pt-BR" sz="788" dirty="0"/>
              <a:t>)</a:t>
            </a:r>
          </a:p>
          <a:p>
            <a:endParaRPr lang="en-US" sz="788" dirty="0"/>
          </a:p>
        </p:txBody>
      </p:sp>
      <p:sp>
        <p:nvSpPr>
          <p:cNvPr id="6" name="Rectangle 5">
            <a:extLst>
              <a:ext uri="{FF2B5EF4-FFF2-40B4-BE49-F238E27FC236}">
                <a16:creationId xmlns:a16="http://schemas.microsoft.com/office/drawing/2014/main" id="{45DCC4F5-9445-1A41-8A65-2ECB1F5AD4E6}"/>
              </a:ext>
            </a:extLst>
          </p:cNvPr>
          <p:cNvSpPr/>
          <p:nvPr/>
        </p:nvSpPr>
        <p:spPr>
          <a:xfrm>
            <a:off x="4724586" y="3017324"/>
            <a:ext cx="1515140" cy="1304844"/>
          </a:xfrm>
          <a:prstGeom prst="rect">
            <a:avLst/>
          </a:prstGeom>
        </p:spPr>
        <p:txBody>
          <a:bodyPr wrap="square">
            <a:spAutoFit/>
          </a:bodyPr>
          <a:lstStyle/>
          <a:p>
            <a:r>
              <a:rPr lang="pt-BR" sz="788" dirty="0"/>
              <a:t>The </a:t>
            </a:r>
            <a:r>
              <a:rPr lang="pt-BR" sz="788" dirty="0" err="1"/>
              <a:t>result</a:t>
            </a:r>
            <a:r>
              <a:rPr lang="pt-BR" sz="788" dirty="0"/>
              <a:t> </a:t>
            </a:r>
            <a:r>
              <a:rPr lang="pt-BR" sz="788" dirty="0" err="1"/>
              <a:t>after</a:t>
            </a:r>
            <a:r>
              <a:rPr lang="pt-BR" sz="788" dirty="0"/>
              <a:t> </a:t>
            </a:r>
            <a:r>
              <a:rPr lang="pt-BR" sz="788" dirty="0" err="1"/>
              <a:t>reduction</a:t>
            </a:r>
            <a:r>
              <a:rPr lang="pt-BR" sz="788" dirty="0"/>
              <a:t> </a:t>
            </a:r>
            <a:r>
              <a:rPr lang="pt-BR" sz="788" dirty="0" err="1"/>
              <a:t>is</a:t>
            </a:r>
            <a:r>
              <a:rPr lang="pt-BR" sz="788" dirty="0"/>
              <a:t>:</a:t>
            </a:r>
          </a:p>
          <a:p>
            <a:r>
              <a:rPr lang="hr-HR" sz="788" dirty="0"/>
              <a:t>(A B) -&gt; (C D)</a:t>
            </a:r>
          </a:p>
          <a:p>
            <a:r>
              <a:rPr lang="pt-BR" sz="788" dirty="0"/>
              <a:t>(A C) -&gt; (</a:t>
            </a:r>
            <a:r>
              <a:rPr lang="pt-BR" sz="788" dirty="0" err="1"/>
              <a:t>B</a:t>
            </a:r>
            <a:r>
              <a:rPr lang="pt-BR" sz="788" dirty="0"/>
              <a:t> </a:t>
            </a:r>
            <a:r>
              <a:rPr lang="pt-BR" sz="788" dirty="0" err="1"/>
              <a:t>D</a:t>
            </a:r>
            <a:r>
              <a:rPr lang="pt-BR" sz="788" dirty="0"/>
              <a:t>)</a:t>
            </a:r>
          </a:p>
          <a:p>
            <a:r>
              <a:rPr lang="fr-FR" sz="788" dirty="0"/>
              <a:t>(A D) -&gt; (B C)</a:t>
            </a:r>
          </a:p>
          <a:p>
            <a:r>
              <a:rPr lang="en-US" sz="788" dirty="0"/>
              <a:t>(B C) -&gt; (A D E)</a:t>
            </a:r>
          </a:p>
          <a:p>
            <a:r>
              <a:rPr lang="fr-FR" sz="788" dirty="0"/>
              <a:t>(B D) -&gt; (A C E)</a:t>
            </a:r>
          </a:p>
          <a:p>
            <a:r>
              <a:rPr lang="fr-FR" sz="788" dirty="0"/>
              <a:t>(B E) -&gt; (C D)</a:t>
            </a:r>
          </a:p>
          <a:p>
            <a:r>
              <a:rPr lang="en-US" sz="788" dirty="0"/>
              <a:t>(C D) -&gt; (A B E)</a:t>
            </a:r>
          </a:p>
          <a:p>
            <a:r>
              <a:rPr lang="fr-FR" sz="788" dirty="0"/>
              <a:t>(C E) -&gt; (B D)</a:t>
            </a:r>
          </a:p>
          <a:p>
            <a:r>
              <a:rPr lang="fr-FR" sz="788" dirty="0"/>
              <a:t>(D E) -&gt; (B C)</a:t>
            </a:r>
          </a:p>
        </p:txBody>
      </p:sp>
      <p:sp>
        <p:nvSpPr>
          <p:cNvPr id="7" name="TextBox 6">
            <a:extLst>
              <a:ext uri="{FF2B5EF4-FFF2-40B4-BE49-F238E27FC236}">
                <a16:creationId xmlns:a16="http://schemas.microsoft.com/office/drawing/2014/main" id="{FDABF6C8-5CF5-0E4C-AC5E-10BCF1E2F947}"/>
              </a:ext>
            </a:extLst>
          </p:cNvPr>
          <p:cNvSpPr txBox="1"/>
          <p:nvPr/>
        </p:nvSpPr>
        <p:spPr>
          <a:xfrm>
            <a:off x="6424060" y="2551059"/>
            <a:ext cx="1324402" cy="404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013" dirty="0"/>
              <a:t>Passes through Data?</a:t>
            </a:r>
          </a:p>
          <a:p>
            <a:r>
              <a:rPr lang="en-US" sz="1013" dirty="0"/>
              <a:t>Disk?</a:t>
            </a:r>
          </a:p>
        </p:txBody>
      </p:sp>
    </p:spTree>
    <p:extLst>
      <p:ext uri="{BB962C8B-B14F-4D97-AF65-F5344CB8AC3E}">
        <p14:creationId xmlns:p14="http://schemas.microsoft.com/office/powerpoint/2010/main" val="462548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6D3AE8-8944-D341-B9DC-C18A5DCE0379}"/>
              </a:ext>
            </a:extLst>
          </p:cNvPr>
          <p:cNvPicPr>
            <a:picLocks noChangeAspect="1"/>
          </p:cNvPicPr>
          <p:nvPr/>
        </p:nvPicPr>
        <p:blipFill>
          <a:blip r:embed="rId2"/>
          <a:stretch>
            <a:fillRect/>
          </a:stretch>
        </p:blipFill>
        <p:spPr>
          <a:xfrm>
            <a:off x="867266" y="328613"/>
            <a:ext cx="7230359" cy="4486275"/>
          </a:xfrm>
          <a:prstGeom prst="rect">
            <a:avLst/>
          </a:prstGeom>
        </p:spPr>
      </p:pic>
      <p:sp>
        <p:nvSpPr>
          <p:cNvPr id="3" name="TextBox 2">
            <a:extLst>
              <a:ext uri="{FF2B5EF4-FFF2-40B4-BE49-F238E27FC236}">
                <a16:creationId xmlns:a16="http://schemas.microsoft.com/office/drawing/2014/main" id="{695E3C25-F4B6-314E-ABF8-A5619CC9BC65}"/>
              </a:ext>
            </a:extLst>
          </p:cNvPr>
          <p:cNvSpPr txBox="1"/>
          <p:nvPr/>
        </p:nvSpPr>
        <p:spPr>
          <a:xfrm>
            <a:off x="7169395" y="1422320"/>
            <a:ext cx="679994" cy="323165"/>
          </a:xfrm>
          <a:prstGeom prst="rect">
            <a:avLst/>
          </a:prstGeom>
          <a:noFill/>
        </p:spPr>
        <p:txBody>
          <a:bodyPr wrap="none" rtlCol="0">
            <a:spAutoFit/>
          </a:bodyPr>
          <a:lstStyle/>
          <a:p>
            <a:r>
              <a:rPr lang="en-US" sz="1500" dirty="0"/>
              <a:t>/Node</a:t>
            </a:r>
          </a:p>
        </p:txBody>
      </p:sp>
    </p:spTree>
    <p:extLst>
      <p:ext uri="{BB962C8B-B14F-4D97-AF65-F5344CB8AC3E}">
        <p14:creationId xmlns:p14="http://schemas.microsoft.com/office/powerpoint/2010/main" val="3576972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BDAE8E-023F-8A4B-BB20-10B1BAE2C6DF}"/>
              </a:ext>
            </a:extLst>
          </p:cNvPr>
          <p:cNvPicPr>
            <a:picLocks noChangeAspect="1"/>
          </p:cNvPicPr>
          <p:nvPr/>
        </p:nvPicPr>
        <p:blipFill>
          <a:blip r:embed="rId2"/>
          <a:stretch>
            <a:fillRect/>
          </a:stretch>
        </p:blipFill>
        <p:spPr>
          <a:xfrm>
            <a:off x="1209675" y="85725"/>
            <a:ext cx="6724650" cy="4627677"/>
          </a:xfrm>
          <a:prstGeom prst="rect">
            <a:avLst/>
          </a:prstGeom>
        </p:spPr>
      </p:pic>
    </p:spTree>
    <p:extLst>
      <p:ext uri="{BB962C8B-B14F-4D97-AF65-F5344CB8AC3E}">
        <p14:creationId xmlns:p14="http://schemas.microsoft.com/office/powerpoint/2010/main" val="570491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57300" y="205979"/>
            <a:ext cx="6686550" cy="857250"/>
          </a:xfrm>
        </p:spPr>
        <p:txBody>
          <a:bodyPr>
            <a:noAutofit/>
          </a:bodyPr>
          <a:lstStyle/>
          <a:p>
            <a:pPr algn="l"/>
            <a:r>
              <a:rPr lang="en-US" sz="4050" b="1" dirty="0">
                <a:latin typeface="Corbel" pitchFamily="34" charset="0"/>
                <a:cs typeface="Times New Roman" pitchFamily="18" charset="0"/>
              </a:rPr>
              <a:t>Case Study</a:t>
            </a:r>
          </a:p>
        </p:txBody>
      </p:sp>
      <p:sp>
        <p:nvSpPr>
          <p:cNvPr id="5" name="Subtitle 4"/>
          <p:cNvSpPr>
            <a:spLocks noGrp="1"/>
          </p:cNvSpPr>
          <p:nvPr>
            <p:ph idx="1"/>
          </p:nvPr>
        </p:nvSpPr>
        <p:spPr>
          <a:xfrm>
            <a:off x="895547" y="1200152"/>
            <a:ext cx="5052766" cy="3394472"/>
          </a:xfrm>
        </p:spPr>
        <p:txBody>
          <a:bodyPr>
            <a:normAutofit/>
          </a:bodyPr>
          <a:lstStyle/>
          <a:p>
            <a:r>
              <a:rPr lang="en-US" dirty="0"/>
              <a:t>A side by side comparison of a relational database and Neo4j</a:t>
            </a:r>
          </a:p>
          <a:p>
            <a:r>
              <a:rPr lang="en-US" dirty="0"/>
              <a:t>Artificially generated graph dataset with natural statistics</a:t>
            </a:r>
          </a:p>
          <a:p>
            <a:r>
              <a:rPr lang="en-US" dirty="0"/>
              <a:t>1 million vertices and 4 million edges</a:t>
            </a:r>
          </a:p>
          <a:p>
            <a:pPr marL="0" indent="0">
              <a:buNone/>
            </a:pPr>
            <a:endParaRPr lang="en-US" dirty="0"/>
          </a:p>
        </p:txBody>
      </p:sp>
      <p:pic>
        <p:nvPicPr>
          <p:cNvPr id="1228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253" y="300639"/>
            <a:ext cx="2291953" cy="2240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7748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l"/>
            <a:r>
              <a:rPr lang="en-US" sz="4500" b="1" dirty="0">
                <a:latin typeface="Corbel" pitchFamily="34" charset="0"/>
                <a:cs typeface="Times New Roman" pitchFamily="18" charset="0"/>
              </a:rPr>
              <a:t>Case Study Results</a:t>
            </a:r>
          </a:p>
        </p:txBody>
      </p:sp>
      <p:sp>
        <p:nvSpPr>
          <p:cNvPr id="5" name="Subtitle 4"/>
          <p:cNvSpPr>
            <a:spLocks noGrp="1"/>
          </p:cNvSpPr>
          <p:nvPr>
            <p:ph idx="1"/>
          </p:nvPr>
        </p:nvSpPr>
        <p:spPr/>
        <p:txBody>
          <a:bodyPr/>
          <a:lstStyle/>
          <a:p>
            <a:r>
              <a:rPr lang="en-US" dirty="0"/>
              <a:t>First 250 vertices used as roots</a:t>
            </a:r>
          </a:p>
          <a:p>
            <a:pPr marL="0" indent="0">
              <a:buNone/>
            </a:pP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729" y="1687074"/>
            <a:ext cx="3601740" cy="3044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415FB8D3-2573-5548-B7FF-DCF5ADDB9E66}"/>
              </a:ext>
            </a:extLst>
          </p:cNvPr>
          <p:cNvSpPr txBox="1"/>
          <p:nvPr/>
        </p:nvSpPr>
        <p:spPr>
          <a:xfrm>
            <a:off x="5586610" y="2480154"/>
            <a:ext cx="2254685" cy="71558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sz="1350" dirty="0"/>
              <a:t>Neo4j proved to take less than half the time of the SQL database.</a:t>
            </a:r>
          </a:p>
        </p:txBody>
      </p:sp>
    </p:spTree>
    <p:extLst>
      <p:ext uri="{BB962C8B-B14F-4D97-AF65-F5344CB8AC3E}">
        <p14:creationId xmlns:p14="http://schemas.microsoft.com/office/powerpoint/2010/main" val="1534940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Social Network “path exists” Performance</a:t>
            </a:r>
          </a:p>
        </p:txBody>
      </p:sp>
      <p:sp>
        <p:nvSpPr>
          <p:cNvPr id="7" name="Content Placeholder 6"/>
          <p:cNvSpPr>
            <a:spLocks noGrp="1"/>
          </p:cNvSpPr>
          <p:nvPr>
            <p:ph idx="1"/>
          </p:nvPr>
        </p:nvSpPr>
        <p:spPr>
          <a:xfrm>
            <a:off x="1036948" y="1200152"/>
            <a:ext cx="3673600" cy="3394472"/>
          </a:xfrm>
        </p:spPr>
        <p:txBody>
          <a:bodyPr/>
          <a:lstStyle/>
          <a:p>
            <a:pPr marL="214313" indent="-214313"/>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nvGraphicFramePr>
        <p:xfrm>
          <a:off x="4921828" y="1745673"/>
          <a:ext cx="2736274" cy="990600"/>
        </p:xfrm>
        <a:graphic>
          <a:graphicData uri="http://schemas.openxmlformats.org/drawingml/2006/table">
            <a:tbl>
              <a:tblPr firstRow="1" bandRow="1">
                <a:tableStyleId>{6E25E649-3F16-4E02-A733-19D2CDBF48F0}</a:tableStyleId>
              </a:tblPr>
              <a:tblGrid>
                <a:gridCol w="969820">
                  <a:extLst>
                    <a:ext uri="{9D8B030D-6E8A-4147-A177-3AD203B41FA5}">
                      <a16:colId xmlns:a16="http://schemas.microsoft.com/office/drawing/2014/main" val="20000"/>
                    </a:ext>
                  </a:extLst>
                </a:gridCol>
                <a:gridCol w="839932">
                  <a:extLst>
                    <a:ext uri="{9D8B030D-6E8A-4147-A177-3AD203B41FA5}">
                      <a16:colId xmlns:a16="http://schemas.microsoft.com/office/drawing/2014/main" val="20001"/>
                    </a:ext>
                  </a:extLst>
                </a:gridCol>
                <a:gridCol w="926522">
                  <a:extLst>
                    <a:ext uri="{9D8B030D-6E8A-4147-A177-3AD203B41FA5}">
                      <a16:colId xmlns:a16="http://schemas.microsoft.com/office/drawing/2014/main" val="20002"/>
                    </a:ext>
                  </a:extLst>
                </a:gridCol>
              </a:tblGrid>
              <a:tr h="341168">
                <a:tc>
                  <a:txBody>
                    <a:bodyPr/>
                    <a:lstStyle/>
                    <a:p>
                      <a:endParaRPr lang="en-US" sz="1400" kern="1200" dirty="0"/>
                    </a:p>
                  </a:txBody>
                  <a:tcPr marL="68580" marR="68580" marT="34290" marB="34290"/>
                </a:tc>
                <a:tc>
                  <a:txBody>
                    <a:bodyPr/>
                    <a:lstStyle/>
                    <a:p>
                      <a:r>
                        <a:rPr lang="en-US" sz="1400" kern="1200" dirty="0"/>
                        <a:t># persons</a:t>
                      </a:r>
                      <a:endParaRPr lang="en-US" sz="14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t>query time</a:t>
                      </a:r>
                      <a:endParaRPr lang="en-US" sz="1400" dirty="0"/>
                    </a:p>
                  </a:txBody>
                  <a:tcPr marL="68580" marR="68580" marT="34290" marB="34290"/>
                </a:tc>
                <a:extLst>
                  <a:ext uri="{0D108BD9-81ED-4DB2-BD59-A6C34878D82A}">
                    <a16:rowId xmlns:a16="http://schemas.microsoft.com/office/drawing/2014/main" val="10000"/>
                  </a:ext>
                </a:extLst>
              </a:tr>
              <a:tr h="4800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t>Relational database</a:t>
                      </a:r>
                      <a:endParaRPr lang="en-US" sz="1400" dirty="0"/>
                    </a:p>
                  </a:txBody>
                  <a:tcPr marL="68580" marR="68580" marT="34290" marB="34290"/>
                </a:tc>
                <a:tc>
                  <a:txBody>
                    <a:bodyPr/>
                    <a:lstStyle/>
                    <a:p>
                      <a:r>
                        <a:rPr lang="en-US" sz="1400" dirty="0"/>
                        <a:t>1000</a:t>
                      </a:r>
                    </a:p>
                  </a:txBody>
                  <a:tcPr marL="68580" marR="68580" marT="34290" marB="34290"/>
                </a:tc>
                <a:tc>
                  <a:txBody>
                    <a:bodyPr/>
                    <a:lstStyle/>
                    <a:p>
                      <a:r>
                        <a:rPr lang="en-US" sz="1400" dirty="0"/>
                        <a:t>2000ms</a:t>
                      </a:r>
                    </a:p>
                  </a:txBody>
                  <a:tcPr marL="68580" marR="68580" marT="34290" marB="3429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84707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A1DE7-4674-AB4E-9ABA-DE1EECAA42F2}"/>
              </a:ext>
            </a:extLst>
          </p:cNvPr>
          <p:cNvSpPr>
            <a:spLocks noGrp="1"/>
          </p:cNvSpPr>
          <p:nvPr>
            <p:ph type="title"/>
          </p:nvPr>
        </p:nvSpPr>
        <p:spPr/>
        <p:txBody>
          <a:bodyPr/>
          <a:lstStyle/>
          <a:p>
            <a:r>
              <a:rPr lang="en-US" dirty="0"/>
              <a:t>What is a Graph Database</a:t>
            </a:r>
          </a:p>
        </p:txBody>
      </p:sp>
      <p:sp>
        <p:nvSpPr>
          <p:cNvPr id="3" name="Content Placeholder 2">
            <a:extLst>
              <a:ext uri="{FF2B5EF4-FFF2-40B4-BE49-F238E27FC236}">
                <a16:creationId xmlns:a16="http://schemas.microsoft.com/office/drawing/2014/main" id="{654F4571-AE6E-0F47-A006-9E20859E8336}"/>
              </a:ext>
            </a:extLst>
          </p:cNvPr>
          <p:cNvSpPr>
            <a:spLocks noGrp="1"/>
          </p:cNvSpPr>
          <p:nvPr>
            <p:ph idx="1"/>
          </p:nvPr>
        </p:nvSpPr>
        <p:spPr/>
        <p:txBody>
          <a:bodyPr/>
          <a:lstStyle/>
          <a:p>
            <a:r>
              <a:rPr lang="en-US" dirty="0"/>
              <a:t>A database for storing, managing, and querying highly connected and complex data</a:t>
            </a:r>
          </a:p>
          <a:p>
            <a:pPr lvl="1"/>
            <a:r>
              <a:rPr lang="en-US" dirty="0"/>
              <a:t>It’s all about the relationships</a:t>
            </a:r>
          </a:p>
          <a:p>
            <a:r>
              <a:rPr lang="en-US" dirty="0"/>
              <a:t>The architecture makes it well-suited for exploring data to find commonalities and anomalies in large data volumes and unlocking the value in data relationships</a:t>
            </a:r>
          </a:p>
        </p:txBody>
      </p:sp>
    </p:spTree>
    <p:extLst>
      <p:ext uri="{BB962C8B-B14F-4D97-AF65-F5344CB8AC3E}">
        <p14:creationId xmlns:p14="http://schemas.microsoft.com/office/powerpoint/2010/main" val="158127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Social Network “path exists” Performance</a:t>
            </a:r>
          </a:p>
        </p:txBody>
      </p:sp>
      <p:sp>
        <p:nvSpPr>
          <p:cNvPr id="7" name="Content Placeholder 6"/>
          <p:cNvSpPr>
            <a:spLocks noGrp="1"/>
          </p:cNvSpPr>
          <p:nvPr>
            <p:ph idx="1"/>
          </p:nvPr>
        </p:nvSpPr>
        <p:spPr>
          <a:xfrm>
            <a:off x="1036948" y="1200152"/>
            <a:ext cx="3673600" cy="3394472"/>
          </a:xfrm>
        </p:spPr>
        <p:txBody>
          <a:bodyPr/>
          <a:lstStyle/>
          <a:p>
            <a:pPr marL="214313" indent="-214313"/>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nvGraphicFramePr>
        <p:xfrm>
          <a:off x="4921828" y="1745675"/>
          <a:ext cx="2736274" cy="1367443"/>
        </p:xfrm>
        <a:graphic>
          <a:graphicData uri="http://schemas.openxmlformats.org/drawingml/2006/table">
            <a:tbl>
              <a:tblPr firstRow="1" bandRow="1">
                <a:tableStyleId>{6E25E649-3F16-4E02-A733-19D2CDBF48F0}</a:tableStyleId>
              </a:tblPr>
              <a:tblGrid>
                <a:gridCol w="969820">
                  <a:extLst>
                    <a:ext uri="{9D8B030D-6E8A-4147-A177-3AD203B41FA5}">
                      <a16:colId xmlns:a16="http://schemas.microsoft.com/office/drawing/2014/main" val="20000"/>
                    </a:ext>
                  </a:extLst>
                </a:gridCol>
                <a:gridCol w="839932">
                  <a:extLst>
                    <a:ext uri="{9D8B030D-6E8A-4147-A177-3AD203B41FA5}">
                      <a16:colId xmlns:a16="http://schemas.microsoft.com/office/drawing/2014/main" val="20001"/>
                    </a:ext>
                  </a:extLst>
                </a:gridCol>
                <a:gridCol w="926522">
                  <a:extLst>
                    <a:ext uri="{9D8B030D-6E8A-4147-A177-3AD203B41FA5}">
                      <a16:colId xmlns:a16="http://schemas.microsoft.com/office/drawing/2014/main" val="20002"/>
                    </a:ext>
                  </a:extLst>
                </a:gridCol>
              </a:tblGrid>
              <a:tr h="341168">
                <a:tc>
                  <a:txBody>
                    <a:bodyPr/>
                    <a:lstStyle/>
                    <a:p>
                      <a:endParaRPr lang="en-US" sz="1400" kern="1200" dirty="0"/>
                    </a:p>
                  </a:txBody>
                  <a:tcPr marL="68580" marR="68580" marT="34290" marB="34290"/>
                </a:tc>
                <a:tc>
                  <a:txBody>
                    <a:bodyPr/>
                    <a:lstStyle/>
                    <a:p>
                      <a:r>
                        <a:rPr lang="en-US" sz="1400" kern="1200" dirty="0"/>
                        <a:t># persons</a:t>
                      </a:r>
                      <a:endParaRPr lang="en-US" sz="14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t>query time</a:t>
                      </a:r>
                      <a:endParaRPr lang="en-US" sz="1400" dirty="0"/>
                    </a:p>
                  </a:txBody>
                  <a:tcPr marL="68580" marR="68580" marT="34290" marB="34290"/>
                </a:tc>
                <a:extLst>
                  <a:ext uri="{0D108BD9-81ED-4DB2-BD59-A6C34878D82A}">
                    <a16:rowId xmlns:a16="http://schemas.microsoft.com/office/drawing/2014/main" val="10000"/>
                  </a:ext>
                </a:extLst>
              </a:tr>
              <a:tr h="4800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t>Relational database</a:t>
                      </a:r>
                      <a:endParaRPr lang="en-US" sz="1400" dirty="0"/>
                    </a:p>
                  </a:txBody>
                  <a:tcPr marL="68580" marR="68580" marT="34290" marB="34290"/>
                </a:tc>
                <a:tc>
                  <a:txBody>
                    <a:bodyPr/>
                    <a:lstStyle/>
                    <a:p>
                      <a:r>
                        <a:rPr lang="en-US" sz="1400" dirty="0"/>
                        <a:t>1000</a:t>
                      </a:r>
                    </a:p>
                  </a:txBody>
                  <a:tcPr marL="68580" marR="68580" marT="34290" marB="34290"/>
                </a:tc>
                <a:tc>
                  <a:txBody>
                    <a:bodyPr/>
                    <a:lstStyle/>
                    <a:p>
                      <a:r>
                        <a:rPr lang="en-US" sz="1400" dirty="0"/>
                        <a:t>2000ms</a:t>
                      </a:r>
                    </a:p>
                  </a:txBody>
                  <a:tcPr marL="68580" marR="68580" marT="34290" marB="34290"/>
                </a:tc>
                <a:extLst>
                  <a:ext uri="{0D108BD9-81ED-4DB2-BD59-A6C34878D82A}">
                    <a16:rowId xmlns:a16="http://schemas.microsoft.com/office/drawing/2014/main" val="10001"/>
                  </a:ext>
                </a:extLst>
              </a:tr>
              <a:tr h="376843">
                <a:tc>
                  <a:txBody>
                    <a:bodyPr/>
                    <a:lstStyle/>
                    <a:p>
                      <a:r>
                        <a:rPr lang="en-US" sz="1400" kern="1200" dirty="0"/>
                        <a:t>Neo4j</a:t>
                      </a:r>
                      <a:endParaRPr lang="en-US" sz="1400" dirty="0"/>
                    </a:p>
                  </a:txBody>
                  <a:tcPr marL="68580" marR="68580" marT="34290" marB="34290"/>
                </a:tc>
                <a:tc>
                  <a:txBody>
                    <a:bodyPr/>
                    <a:lstStyle/>
                    <a:p>
                      <a:r>
                        <a:rPr lang="en-US" sz="1400" dirty="0"/>
                        <a:t>1000</a:t>
                      </a:r>
                    </a:p>
                  </a:txBody>
                  <a:tcPr marL="68580" marR="68580" marT="34290" marB="34290"/>
                </a:tc>
                <a:tc>
                  <a:txBody>
                    <a:bodyPr/>
                    <a:lstStyle/>
                    <a:p>
                      <a:r>
                        <a:rPr lang="en-US" sz="1400" dirty="0"/>
                        <a:t>2ms</a:t>
                      </a:r>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60068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Social Network “path exists” Performance</a:t>
            </a:r>
          </a:p>
        </p:txBody>
      </p:sp>
      <p:sp>
        <p:nvSpPr>
          <p:cNvPr id="7" name="Content Placeholder 6"/>
          <p:cNvSpPr>
            <a:spLocks noGrp="1"/>
          </p:cNvSpPr>
          <p:nvPr>
            <p:ph idx="1"/>
          </p:nvPr>
        </p:nvSpPr>
        <p:spPr>
          <a:xfrm>
            <a:off x="1018095" y="1200152"/>
            <a:ext cx="3692452" cy="3394472"/>
          </a:xfrm>
        </p:spPr>
        <p:txBody>
          <a:bodyPr/>
          <a:lstStyle/>
          <a:p>
            <a:pPr marL="214313" indent="-214313"/>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nvGraphicFramePr>
        <p:xfrm>
          <a:off x="4921828" y="1745673"/>
          <a:ext cx="2736274" cy="1679171"/>
        </p:xfrm>
        <a:graphic>
          <a:graphicData uri="http://schemas.openxmlformats.org/drawingml/2006/table">
            <a:tbl>
              <a:tblPr firstRow="1" bandRow="1">
                <a:tableStyleId>{6E25E649-3F16-4E02-A733-19D2CDBF48F0}</a:tableStyleId>
              </a:tblPr>
              <a:tblGrid>
                <a:gridCol w="969820">
                  <a:extLst>
                    <a:ext uri="{9D8B030D-6E8A-4147-A177-3AD203B41FA5}">
                      <a16:colId xmlns:a16="http://schemas.microsoft.com/office/drawing/2014/main" val="20000"/>
                    </a:ext>
                  </a:extLst>
                </a:gridCol>
                <a:gridCol w="839932">
                  <a:extLst>
                    <a:ext uri="{9D8B030D-6E8A-4147-A177-3AD203B41FA5}">
                      <a16:colId xmlns:a16="http://schemas.microsoft.com/office/drawing/2014/main" val="20001"/>
                    </a:ext>
                  </a:extLst>
                </a:gridCol>
                <a:gridCol w="926522">
                  <a:extLst>
                    <a:ext uri="{9D8B030D-6E8A-4147-A177-3AD203B41FA5}">
                      <a16:colId xmlns:a16="http://schemas.microsoft.com/office/drawing/2014/main" val="20002"/>
                    </a:ext>
                  </a:extLst>
                </a:gridCol>
              </a:tblGrid>
              <a:tr h="341168">
                <a:tc>
                  <a:txBody>
                    <a:bodyPr/>
                    <a:lstStyle/>
                    <a:p>
                      <a:endParaRPr lang="en-US" sz="1400" kern="1200" dirty="0"/>
                    </a:p>
                  </a:txBody>
                  <a:tcPr marL="68580" marR="68580" marT="34290" marB="34290"/>
                </a:tc>
                <a:tc>
                  <a:txBody>
                    <a:bodyPr/>
                    <a:lstStyle/>
                    <a:p>
                      <a:r>
                        <a:rPr lang="en-US" sz="1400" kern="1200" dirty="0"/>
                        <a:t># persons</a:t>
                      </a:r>
                      <a:endParaRPr lang="en-US" sz="1400" dirty="0"/>
                    </a:p>
                  </a:txBody>
                  <a:tcPr marL="68580" marR="68580"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t>query time</a:t>
                      </a:r>
                      <a:endParaRPr lang="en-US" sz="1400" dirty="0"/>
                    </a:p>
                  </a:txBody>
                  <a:tcPr marL="68580" marR="68580" marT="34290" marB="34290"/>
                </a:tc>
                <a:extLst>
                  <a:ext uri="{0D108BD9-81ED-4DB2-BD59-A6C34878D82A}">
                    <a16:rowId xmlns:a16="http://schemas.microsoft.com/office/drawing/2014/main" val="10000"/>
                  </a:ext>
                </a:extLst>
              </a:tr>
              <a:tr h="4800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t>Relational database</a:t>
                      </a:r>
                      <a:endParaRPr lang="en-US" sz="1400" dirty="0"/>
                    </a:p>
                  </a:txBody>
                  <a:tcPr marL="68580" marR="68580" marT="34290" marB="34290"/>
                </a:tc>
                <a:tc>
                  <a:txBody>
                    <a:bodyPr/>
                    <a:lstStyle/>
                    <a:p>
                      <a:r>
                        <a:rPr lang="en-US" sz="1400" dirty="0"/>
                        <a:t>1000</a:t>
                      </a:r>
                    </a:p>
                  </a:txBody>
                  <a:tcPr marL="68580" marR="68580" marT="34290" marB="34290"/>
                </a:tc>
                <a:tc>
                  <a:txBody>
                    <a:bodyPr/>
                    <a:lstStyle/>
                    <a:p>
                      <a:r>
                        <a:rPr lang="en-US" sz="1400" dirty="0"/>
                        <a:t>2000ms</a:t>
                      </a:r>
                    </a:p>
                  </a:txBody>
                  <a:tcPr marL="68580" marR="68580" marT="34290" marB="34290"/>
                </a:tc>
                <a:extLst>
                  <a:ext uri="{0D108BD9-81ED-4DB2-BD59-A6C34878D82A}">
                    <a16:rowId xmlns:a16="http://schemas.microsoft.com/office/drawing/2014/main" val="10001"/>
                  </a:ext>
                </a:extLst>
              </a:tr>
              <a:tr h="376843">
                <a:tc>
                  <a:txBody>
                    <a:bodyPr/>
                    <a:lstStyle/>
                    <a:p>
                      <a:r>
                        <a:rPr lang="en-US" sz="1400" kern="1200" dirty="0"/>
                        <a:t>Neo4j</a:t>
                      </a:r>
                      <a:endParaRPr lang="en-US" sz="1400" dirty="0"/>
                    </a:p>
                  </a:txBody>
                  <a:tcPr marL="68580" marR="68580" marT="34290" marB="34290"/>
                </a:tc>
                <a:tc>
                  <a:txBody>
                    <a:bodyPr/>
                    <a:lstStyle/>
                    <a:p>
                      <a:r>
                        <a:rPr lang="en-US" sz="1400" dirty="0"/>
                        <a:t>1000</a:t>
                      </a:r>
                    </a:p>
                  </a:txBody>
                  <a:tcPr marL="68580" marR="68580" marT="34290" marB="34290"/>
                </a:tc>
                <a:tc>
                  <a:txBody>
                    <a:bodyPr/>
                    <a:lstStyle/>
                    <a:p>
                      <a:r>
                        <a:rPr lang="en-US" sz="1400" dirty="0"/>
                        <a:t>2ms</a:t>
                      </a:r>
                    </a:p>
                  </a:txBody>
                  <a:tcPr marL="68580" marR="68580" marT="34290" marB="34290"/>
                </a:tc>
                <a:extLst>
                  <a:ext uri="{0D108BD9-81ED-4DB2-BD59-A6C34878D82A}">
                    <a16:rowId xmlns:a16="http://schemas.microsoft.com/office/drawing/2014/main" val="10002"/>
                  </a:ext>
                </a:extLst>
              </a:tr>
              <a:tr h="311728">
                <a:tc>
                  <a:txBody>
                    <a:bodyPr/>
                    <a:lstStyle/>
                    <a:p>
                      <a:r>
                        <a:rPr lang="en-US" sz="1400" kern="1200" dirty="0"/>
                        <a:t>Neo4j</a:t>
                      </a:r>
                      <a:endParaRPr lang="en-US" sz="1400" dirty="0"/>
                    </a:p>
                  </a:txBody>
                  <a:tcPr marL="68580" marR="68580" marT="34290" marB="34290"/>
                </a:tc>
                <a:tc>
                  <a:txBody>
                    <a:bodyPr/>
                    <a:lstStyle/>
                    <a:p>
                      <a:r>
                        <a:rPr lang="en-US" sz="1400" dirty="0"/>
                        <a:t>1000000</a:t>
                      </a:r>
                    </a:p>
                  </a:txBody>
                  <a:tcPr marL="68580" marR="68580" marT="34290" marB="34290"/>
                </a:tc>
                <a:tc>
                  <a:txBody>
                    <a:bodyPr/>
                    <a:lstStyle/>
                    <a:p>
                      <a:r>
                        <a:rPr lang="en-US" sz="1400" dirty="0"/>
                        <a:t>2ms</a:t>
                      </a:r>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08989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the graph model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41357695"/>
              </p:ext>
            </p:extLst>
          </p:nvPr>
        </p:nvGraphicFramePr>
        <p:xfrm>
          <a:off x="1469923" y="2149251"/>
          <a:ext cx="6204158" cy="1789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921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the Graph Model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9144167"/>
              </p:ext>
            </p:extLst>
          </p:nvPr>
        </p:nvGraphicFramePr>
        <p:xfrm>
          <a:off x="1396450" y="1776000"/>
          <a:ext cx="5554559" cy="7760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1665784" y="2717202"/>
            <a:ext cx="5320571" cy="577081"/>
          </a:xfrm>
          <a:prstGeom prst="rect">
            <a:avLst/>
          </a:prstGeom>
          <a:noFill/>
        </p:spPr>
        <p:txBody>
          <a:bodyPr wrap="square" rtlCol="0">
            <a:spAutoFit/>
          </a:bodyPr>
          <a:lstStyle/>
          <a:p>
            <a:r>
              <a:rPr lang="en-US" sz="1575" dirty="0"/>
              <a:t>Nodes contain properties.  Think of nodes as </a:t>
            </a:r>
            <a:r>
              <a:rPr lang="en-US" sz="1575" b="1" dirty="0"/>
              <a:t>documents</a:t>
            </a:r>
            <a:r>
              <a:rPr lang="en-US" sz="1575" dirty="0"/>
              <a:t> that store properties in the form of arbitrary key-value pairs.</a:t>
            </a:r>
          </a:p>
        </p:txBody>
      </p:sp>
      <p:pic>
        <p:nvPicPr>
          <p:cNvPr id="6" name="Picture 5"/>
          <p:cNvPicPr>
            <a:picLocks noChangeAspect="1"/>
          </p:cNvPicPr>
          <p:nvPr/>
        </p:nvPicPr>
        <p:blipFill>
          <a:blip r:embed="rId7"/>
          <a:stretch>
            <a:fillRect/>
          </a:stretch>
        </p:blipFill>
        <p:spPr>
          <a:xfrm>
            <a:off x="2177727" y="3439199"/>
            <a:ext cx="1027890" cy="508005"/>
          </a:xfrm>
          <a:prstGeom prst="rect">
            <a:avLst/>
          </a:prstGeom>
        </p:spPr>
      </p:pic>
    </p:spTree>
    <p:extLst>
      <p:ext uri="{BB962C8B-B14F-4D97-AF65-F5344CB8AC3E}">
        <p14:creationId xmlns:p14="http://schemas.microsoft.com/office/powerpoint/2010/main" val="963911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the Graph Model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05035186"/>
              </p:ext>
            </p:extLst>
          </p:nvPr>
        </p:nvGraphicFramePr>
        <p:xfrm>
          <a:off x="1396450" y="1776000"/>
          <a:ext cx="5554559" cy="776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665784" y="2717203"/>
            <a:ext cx="5943884" cy="334707"/>
          </a:xfrm>
          <a:prstGeom prst="rect">
            <a:avLst/>
          </a:prstGeom>
          <a:noFill/>
        </p:spPr>
        <p:txBody>
          <a:bodyPr wrap="square" rtlCol="0">
            <a:spAutoFit/>
          </a:bodyPr>
          <a:lstStyle/>
          <a:p>
            <a:r>
              <a:rPr lang="en-US" sz="1575" dirty="0"/>
              <a:t>Relationships connect and structure nodes. Must have a start and end</a:t>
            </a:r>
          </a:p>
        </p:txBody>
      </p:sp>
      <p:pic>
        <p:nvPicPr>
          <p:cNvPr id="3" name="Picture 2"/>
          <p:cNvPicPr>
            <a:picLocks noChangeAspect="1"/>
          </p:cNvPicPr>
          <p:nvPr/>
        </p:nvPicPr>
        <p:blipFill>
          <a:blip r:embed="rId8"/>
          <a:stretch>
            <a:fillRect/>
          </a:stretch>
        </p:blipFill>
        <p:spPr>
          <a:xfrm>
            <a:off x="2246565" y="3197207"/>
            <a:ext cx="670984" cy="1008855"/>
          </a:xfrm>
          <a:prstGeom prst="rect">
            <a:avLst/>
          </a:prstGeom>
        </p:spPr>
      </p:pic>
    </p:spTree>
    <p:extLst>
      <p:ext uri="{BB962C8B-B14F-4D97-AF65-F5344CB8AC3E}">
        <p14:creationId xmlns:p14="http://schemas.microsoft.com/office/powerpoint/2010/main" val="1739564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the Graph Model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58438484"/>
              </p:ext>
            </p:extLst>
          </p:nvPr>
        </p:nvGraphicFramePr>
        <p:xfrm>
          <a:off x="1396450" y="1776000"/>
          <a:ext cx="5554559" cy="776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6424495" y="2559156"/>
            <a:ext cx="1134962" cy="1795906"/>
          </a:xfrm>
          <a:prstGeom prst="rect">
            <a:avLst/>
          </a:prstGeom>
        </p:spPr>
      </p:pic>
      <p:sp>
        <p:nvSpPr>
          <p:cNvPr id="5" name="TextBox 4"/>
          <p:cNvSpPr txBox="1"/>
          <p:nvPr/>
        </p:nvSpPr>
        <p:spPr>
          <a:xfrm>
            <a:off x="1530873" y="2776228"/>
            <a:ext cx="5320571" cy="1304203"/>
          </a:xfrm>
          <a:prstGeom prst="rect">
            <a:avLst/>
          </a:prstGeom>
          <a:noFill/>
        </p:spPr>
        <p:txBody>
          <a:bodyPr wrap="square" rtlCol="0">
            <a:spAutoFit/>
          </a:bodyPr>
          <a:lstStyle/>
          <a:p>
            <a:r>
              <a:rPr lang="en-US" sz="1575" dirty="0"/>
              <a:t>Properties can also be added to nodes and relationships.</a:t>
            </a:r>
          </a:p>
          <a:p>
            <a:r>
              <a:rPr lang="en-US" sz="1575" dirty="0"/>
              <a:t>Allows you to create additional semantics to relationships.</a:t>
            </a:r>
          </a:p>
          <a:p>
            <a:endParaRPr lang="en-US" sz="1575" dirty="0"/>
          </a:p>
          <a:p>
            <a:r>
              <a:rPr lang="en-US" sz="1575" dirty="0"/>
              <a:t>Both nodes and edges are documents.</a:t>
            </a:r>
          </a:p>
          <a:p>
            <a:endParaRPr lang="en-US" sz="1575" dirty="0"/>
          </a:p>
        </p:txBody>
      </p:sp>
    </p:spTree>
    <p:extLst>
      <p:ext uri="{BB962C8B-B14F-4D97-AF65-F5344CB8AC3E}">
        <p14:creationId xmlns:p14="http://schemas.microsoft.com/office/powerpoint/2010/main" val="1128738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the graph model</a:t>
            </a:r>
          </a:p>
        </p:txBody>
      </p:sp>
      <p:sp>
        <p:nvSpPr>
          <p:cNvPr id="5" name="Text Placeholder 4"/>
          <p:cNvSpPr>
            <a:spLocks noGrp="1"/>
          </p:cNvSpPr>
          <p:nvPr>
            <p:ph type="body" idx="1"/>
          </p:nvPr>
        </p:nvSpPr>
        <p:spPr/>
        <p:txBody>
          <a:bodyPr/>
          <a:lstStyle/>
          <a:p>
            <a:r>
              <a:rPr lang="en-US" dirty="0"/>
              <a:t>Basic Graph</a:t>
            </a:r>
          </a:p>
        </p:txBody>
      </p:sp>
      <p:pic>
        <p:nvPicPr>
          <p:cNvPr id="9" name="Picture 8"/>
          <p:cNvPicPr>
            <a:picLocks noChangeAspect="1"/>
          </p:cNvPicPr>
          <p:nvPr/>
        </p:nvPicPr>
        <p:blipFill>
          <a:blip r:embed="rId2"/>
          <a:stretch>
            <a:fillRect/>
          </a:stretch>
        </p:blipFill>
        <p:spPr>
          <a:xfrm>
            <a:off x="3240164" y="1786709"/>
            <a:ext cx="3726102" cy="2447011"/>
          </a:xfrm>
          <a:prstGeom prst="rect">
            <a:avLst/>
          </a:prstGeom>
        </p:spPr>
      </p:pic>
    </p:spTree>
    <p:extLst>
      <p:ext uri="{BB962C8B-B14F-4D97-AF65-F5344CB8AC3E}">
        <p14:creationId xmlns:p14="http://schemas.microsoft.com/office/powerpoint/2010/main" val="1511693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the Graph Model</a:t>
            </a:r>
          </a:p>
        </p:txBody>
      </p:sp>
      <p:sp>
        <p:nvSpPr>
          <p:cNvPr id="3" name="Content Placeholder 2"/>
          <p:cNvSpPr>
            <a:spLocks noGrp="1"/>
          </p:cNvSpPr>
          <p:nvPr>
            <p:ph idx="1"/>
          </p:nvPr>
        </p:nvSpPr>
        <p:spPr>
          <a:xfrm>
            <a:off x="1719073" y="1928813"/>
            <a:ext cx="3988784" cy="2263140"/>
          </a:xfrm>
        </p:spPr>
        <p:txBody>
          <a:bodyPr>
            <a:normAutofit fontScale="77500" lnSpcReduction="20000"/>
          </a:bodyPr>
          <a:lstStyle/>
          <a:p>
            <a:pPr marL="0" indent="0" defTabSz="514350">
              <a:spcBef>
                <a:spcPts val="0"/>
              </a:spcBef>
              <a:buNone/>
              <a:defRPr/>
            </a:pPr>
            <a:r>
              <a:rPr lang="en-US" dirty="0"/>
              <a:t>Path – a set of vertices along with the edges between those vertices.</a:t>
            </a:r>
          </a:p>
          <a:p>
            <a:pPr marL="0" indent="0" defTabSz="514350">
              <a:spcBef>
                <a:spcPts val="0"/>
              </a:spcBef>
              <a:buNone/>
              <a:defRPr/>
            </a:pPr>
            <a:r>
              <a:rPr lang="en-US" dirty="0"/>
              <a:t>	</a:t>
            </a:r>
          </a:p>
          <a:p>
            <a:pPr marL="300038" lvl="1" indent="0" defTabSz="514350">
              <a:spcBef>
                <a:spcPts val="0"/>
              </a:spcBef>
              <a:buNone/>
              <a:defRPr/>
            </a:pPr>
            <a:r>
              <a:rPr lang="en-US" dirty="0"/>
              <a:t>directed and undirected</a:t>
            </a:r>
          </a:p>
          <a:p>
            <a:pPr marL="300038" lvl="1" indent="0" defTabSz="514350">
              <a:spcBef>
                <a:spcPts val="0"/>
              </a:spcBef>
              <a:buNone/>
              <a:defRPr/>
            </a:pPr>
            <a:endParaRPr lang="en-US" dirty="0"/>
          </a:p>
          <a:p>
            <a:pPr marL="300038" lvl="1" indent="0" defTabSz="514350">
              <a:spcBef>
                <a:spcPts val="0"/>
              </a:spcBef>
              <a:buNone/>
              <a:defRPr/>
            </a:pPr>
            <a:r>
              <a:rPr lang="en-US" dirty="0"/>
              <a:t>capture information about how vertices are related</a:t>
            </a:r>
          </a:p>
          <a:p>
            <a:pPr marL="0" indent="0" defTabSz="514350">
              <a:spcBef>
                <a:spcPts val="0"/>
              </a:spcBef>
              <a:buNone/>
              <a:defRPr/>
            </a:pPr>
            <a:endParaRPr lang="en-US" dirty="0"/>
          </a:p>
          <a:p>
            <a:pPr marL="0" indent="0" defTabSz="514350">
              <a:spcBef>
                <a:spcPts val="0"/>
              </a:spcBef>
              <a:buNone/>
              <a:defRPr/>
            </a:pPr>
            <a:r>
              <a:rPr lang="en-US" dirty="0"/>
              <a:t>-- Find the least weighted or shortest  path between two vertices</a:t>
            </a:r>
          </a:p>
          <a:p>
            <a:pPr marL="0" indent="0" defTabSz="514350">
              <a:spcBef>
                <a:spcPts val="0"/>
              </a:spcBef>
              <a:buNone/>
              <a:defRPr/>
            </a:pPr>
            <a:endParaRPr lang="en-US" dirty="0"/>
          </a:p>
        </p:txBody>
      </p:sp>
      <p:pic>
        <p:nvPicPr>
          <p:cNvPr id="4" name="Picture 3"/>
          <p:cNvPicPr>
            <a:picLocks noChangeAspect="1"/>
          </p:cNvPicPr>
          <p:nvPr/>
        </p:nvPicPr>
        <p:blipFill>
          <a:blip r:embed="rId2"/>
          <a:stretch>
            <a:fillRect/>
          </a:stretch>
        </p:blipFill>
        <p:spPr>
          <a:xfrm>
            <a:off x="5997180" y="1901474"/>
            <a:ext cx="2003822" cy="2363347"/>
          </a:xfrm>
          <a:prstGeom prst="rect">
            <a:avLst/>
          </a:prstGeom>
        </p:spPr>
      </p:pic>
    </p:spTree>
    <p:extLst>
      <p:ext uri="{BB962C8B-B14F-4D97-AF65-F5344CB8AC3E}">
        <p14:creationId xmlns:p14="http://schemas.microsoft.com/office/powerpoint/2010/main" val="953469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813" y="250200"/>
            <a:ext cx="8770374" cy="843534"/>
          </a:xfrm>
        </p:spPr>
        <p:txBody>
          <a:bodyPr>
            <a:normAutofit/>
          </a:bodyPr>
          <a:lstStyle/>
          <a:p>
            <a:r>
              <a:rPr lang="en-US" dirty="0"/>
              <a:t>Introduction to The Graph Model - Operations</a:t>
            </a:r>
          </a:p>
        </p:txBody>
      </p:sp>
      <p:sp>
        <p:nvSpPr>
          <p:cNvPr id="3" name="Content Placeholder 2"/>
          <p:cNvSpPr>
            <a:spLocks noGrp="1"/>
          </p:cNvSpPr>
          <p:nvPr>
            <p:ph idx="1"/>
          </p:nvPr>
        </p:nvSpPr>
        <p:spPr>
          <a:xfrm>
            <a:off x="457200" y="1200151"/>
            <a:ext cx="3927203" cy="3394472"/>
          </a:xfrm>
        </p:spPr>
        <p:txBody>
          <a:bodyPr>
            <a:normAutofit fontScale="85000" lnSpcReduction="20000"/>
          </a:bodyPr>
          <a:lstStyle/>
          <a:p>
            <a:pPr>
              <a:buFont typeface="Courier New" charset="0"/>
              <a:buChar char="o"/>
            </a:pPr>
            <a:r>
              <a:rPr lang="en-US" dirty="0"/>
              <a:t> Union</a:t>
            </a:r>
          </a:p>
          <a:p>
            <a:pPr lvl="1">
              <a:buFont typeface="Courier New" charset="0"/>
              <a:buChar char="o"/>
            </a:pPr>
            <a:r>
              <a:rPr lang="en-US" dirty="0"/>
              <a:t> Combined set of vertices and edges</a:t>
            </a:r>
          </a:p>
          <a:p>
            <a:pPr lvl="1">
              <a:buFont typeface="Courier New" charset="0"/>
              <a:buChar char="o"/>
            </a:pPr>
            <a:endParaRPr lang="en-US" dirty="0"/>
          </a:p>
          <a:p>
            <a:pPr lvl="1">
              <a:buFont typeface="Courier New" charset="0"/>
              <a:buChar char="o"/>
            </a:pPr>
            <a:endParaRPr lang="en-US" dirty="0"/>
          </a:p>
          <a:p>
            <a:pPr>
              <a:buFont typeface="Courier New" charset="0"/>
              <a:buChar char="o"/>
            </a:pPr>
            <a:r>
              <a:rPr lang="en-US" dirty="0"/>
              <a:t> Intersection</a:t>
            </a:r>
          </a:p>
          <a:p>
            <a:pPr lvl="1">
              <a:buFont typeface="Courier New" charset="0"/>
              <a:buChar char="o"/>
            </a:pPr>
            <a:r>
              <a:rPr lang="en-US" dirty="0"/>
              <a:t> Common edges and vertices</a:t>
            </a:r>
          </a:p>
          <a:p>
            <a:pPr lvl="1">
              <a:buFont typeface="Courier New" charset="0"/>
              <a:buChar char="o"/>
            </a:pPr>
            <a:endParaRPr lang="en-US" dirty="0"/>
          </a:p>
          <a:p>
            <a:pPr lvl="1">
              <a:buFont typeface="Courier New" charset="0"/>
              <a:buChar char="o"/>
            </a:pPr>
            <a:endParaRPr lang="en-US" dirty="0"/>
          </a:p>
          <a:p>
            <a:pPr>
              <a:buFont typeface="Courier New" charset="0"/>
              <a:buChar char="o"/>
            </a:pPr>
            <a:r>
              <a:rPr lang="en-US" dirty="0"/>
              <a:t> Graph Traversal</a:t>
            </a:r>
          </a:p>
          <a:p>
            <a:pPr lvl="1">
              <a:buFont typeface="Courier New" charset="0"/>
              <a:buChar char="o"/>
            </a:pPr>
            <a:r>
              <a:rPr lang="en-US" dirty="0"/>
              <a:t> Visit the vertices and edges in a particular way</a:t>
            </a:r>
          </a:p>
        </p:txBody>
      </p:sp>
      <p:pic>
        <p:nvPicPr>
          <p:cNvPr id="1026" name="Picture 2" descr="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3280" y="1477152"/>
            <a:ext cx="1853996" cy="12382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4368423" y="1477152"/>
            <a:ext cx="1554732" cy="1076027"/>
          </a:xfrm>
          <a:prstGeom prst="rect">
            <a:avLst/>
          </a:prstGeom>
        </p:spPr>
      </p:pic>
      <p:pic>
        <p:nvPicPr>
          <p:cNvPr id="5" name="Picture 4"/>
          <p:cNvPicPr>
            <a:picLocks noChangeAspect="1"/>
          </p:cNvPicPr>
          <p:nvPr/>
        </p:nvPicPr>
        <p:blipFill>
          <a:blip r:embed="rId4"/>
          <a:stretch>
            <a:fillRect/>
          </a:stretch>
        </p:blipFill>
        <p:spPr>
          <a:xfrm>
            <a:off x="4258008" y="3142800"/>
            <a:ext cx="1350169" cy="269106"/>
          </a:xfrm>
          <a:prstGeom prst="rect">
            <a:avLst/>
          </a:prstGeom>
        </p:spPr>
      </p:pic>
      <p:pic>
        <p:nvPicPr>
          <p:cNvPr id="6" name="Picture 5"/>
          <p:cNvPicPr>
            <a:picLocks noChangeAspect="1"/>
          </p:cNvPicPr>
          <p:nvPr/>
        </p:nvPicPr>
        <p:blipFill>
          <a:blip r:embed="rId5"/>
          <a:stretch>
            <a:fillRect/>
          </a:stretch>
        </p:blipFill>
        <p:spPr>
          <a:xfrm>
            <a:off x="6056815" y="3305489"/>
            <a:ext cx="1758255" cy="1317494"/>
          </a:xfrm>
          <a:prstGeom prst="rect">
            <a:avLst/>
          </a:prstGeom>
        </p:spPr>
      </p:pic>
    </p:spTree>
    <p:extLst>
      <p:ext uri="{BB962C8B-B14F-4D97-AF65-F5344CB8AC3E}">
        <p14:creationId xmlns:p14="http://schemas.microsoft.com/office/powerpoint/2010/main" val="800008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962" y="254367"/>
            <a:ext cx="8332838" cy="843534"/>
          </a:xfrm>
        </p:spPr>
        <p:txBody>
          <a:bodyPr>
            <a:normAutofit/>
          </a:bodyPr>
          <a:lstStyle/>
          <a:p>
            <a:r>
              <a:rPr lang="en-US" dirty="0"/>
              <a:t>Introduction to the Graph Model - Properties</a:t>
            </a:r>
          </a:p>
        </p:txBody>
      </p:sp>
      <p:sp>
        <p:nvSpPr>
          <p:cNvPr id="3" name="Content Placeholder 2"/>
          <p:cNvSpPr>
            <a:spLocks noGrp="1"/>
          </p:cNvSpPr>
          <p:nvPr>
            <p:ph idx="1"/>
          </p:nvPr>
        </p:nvSpPr>
        <p:spPr/>
        <p:txBody>
          <a:bodyPr>
            <a:normAutofit fontScale="85000" lnSpcReduction="20000"/>
          </a:bodyPr>
          <a:lstStyle/>
          <a:p>
            <a:pPr>
              <a:buFont typeface="Wingdings" charset="2"/>
              <a:buChar char="§"/>
            </a:pPr>
            <a:r>
              <a:rPr lang="en-US" dirty="0"/>
              <a:t> Isomorphism – graph equality</a:t>
            </a:r>
          </a:p>
          <a:p>
            <a:pPr lvl="1">
              <a:buFont typeface="Wingdings" charset="2"/>
              <a:buChar char="§"/>
            </a:pPr>
            <a:r>
              <a:rPr lang="en-US" dirty="0"/>
              <a:t> Two graphs are considered isomorphic is for each vertex in the first graph, there is a corresponding vertex in the other graph and for each edge between a pair of vertices in the first graph, there is a corresponding edge in the second graph.</a:t>
            </a:r>
          </a:p>
          <a:p>
            <a:pPr>
              <a:buFont typeface="Wingdings" charset="2"/>
              <a:buChar char="§"/>
            </a:pPr>
            <a:r>
              <a:rPr lang="en-US" dirty="0"/>
              <a:t> Order – number of vertices</a:t>
            </a:r>
          </a:p>
          <a:p>
            <a:pPr>
              <a:buFont typeface="Wingdings" charset="2"/>
              <a:buChar char="§"/>
            </a:pPr>
            <a:r>
              <a:rPr lang="en-US" dirty="0"/>
              <a:t> Size – number of edges</a:t>
            </a:r>
          </a:p>
          <a:p>
            <a:pPr>
              <a:buFont typeface="Wingdings" charset="2"/>
              <a:buChar char="§"/>
            </a:pPr>
            <a:r>
              <a:rPr lang="en-US" dirty="0"/>
              <a:t> Degree – number of edges linked to a vertex</a:t>
            </a:r>
          </a:p>
          <a:p>
            <a:pPr lvl="1">
              <a:buFont typeface="Wingdings" charset="2"/>
              <a:buChar char="§"/>
            </a:pPr>
            <a:r>
              <a:rPr lang="en-US" dirty="0"/>
              <a:t> in-degree</a:t>
            </a:r>
          </a:p>
          <a:p>
            <a:pPr lvl="1">
              <a:buFont typeface="Wingdings" charset="2"/>
              <a:buChar char="§"/>
            </a:pPr>
            <a:r>
              <a:rPr lang="en-US" dirty="0"/>
              <a:t> out-degree</a:t>
            </a:r>
          </a:p>
          <a:p>
            <a:pPr>
              <a:buFont typeface="Wingdings" charset="2"/>
              <a:buChar char="§"/>
            </a:pPr>
            <a:r>
              <a:rPr lang="en-US" dirty="0"/>
              <a:t> Closeness – how far a vertex is from all others</a:t>
            </a:r>
          </a:p>
          <a:p>
            <a:pPr>
              <a:buFont typeface="Wingdings" charset="2"/>
              <a:buChar char="§"/>
            </a:pPr>
            <a:r>
              <a:rPr lang="en-US" dirty="0"/>
              <a:t> Betweenness – how much of a bottleneck a given vertex is</a:t>
            </a:r>
          </a:p>
        </p:txBody>
      </p:sp>
    </p:spTree>
    <p:extLst>
      <p:ext uri="{BB962C8B-B14F-4D97-AF65-F5344CB8AC3E}">
        <p14:creationId xmlns:p14="http://schemas.microsoft.com/office/powerpoint/2010/main" val="1459795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4D2E-4C9B-DA4C-8D42-5474BE84CB73}"/>
              </a:ext>
            </a:extLst>
          </p:cNvPr>
          <p:cNvSpPr>
            <a:spLocks noGrp="1"/>
          </p:cNvSpPr>
          <p:nvPr>
            <p:ph type="title"/>
          </p:nvPr>
        </p:nvSpPr>
        <p:spPr/>
        <p:txBody>
          <a:bodyPr/>
          <a:lstStyle/>
          <a:p>
            <a:r>
              <a:rPr lang="en-US" dirty="0"/>
              <a:t>Example Usage</a:t>
            </a:r>
          </a:p>
        </p:txBody>
      </p:sp>
      <p:sp>
        <p:nvSpPr>
          <p:cNvPr id="3" name="Content Placeholder 2">
            <a:extLst>
              <a:ext uri="{FF2B5EF4-FFF2-40B4-BE49-F238E27FC236}">
                <a16:creationId xmlns:a16="http://schemas.microsoft.com/office/drawing/2014/main" id="{EE6888F7-4AED-AE4D-8B78-97E82573BF71}"/>
              </a:ext>
            </a:extLst>
          </p:cNvPr>
          <p:cNvSpPr>
            <a:spLocks noGrp="1"/>
          </p:cNvSpPr>
          <p:nvPr>
            <p:ph idx="1"/>
          </p:nvPr>
        </p:nvSpPr>
        <p:spPr/>
        <p:txBody>
          <a:bodyPr>
            <a:normAutofit fontScale="85000" lnSpcReduction="10000"/>
          </a:bodyPr>
          <a:lstStyle/>
          <a:p>
            <a:r>
              <a:rPr lang="en-US" dirty="0"/>
              <a:t>Recommendation/Personalization</a:t>
            </a:r>
          </a:p>
          <a:p>
            <a:pPr lvl="1"/>
            <a:r>
              <a:rPr lang="en-US" dirty="0"/>
              <a:t>Recommending products, next actions, advertising based on user data, relationships, past behavior, and interactions</a:t>
            </a:r>
          </a:p>
          <a:p>
            <a:r>
              <a:rPr lang="en-US" dirty="0"/>
              <a:t>Customer 360</a:t>
            </a:r>
          </a:p>
          <a:p>
            <a:pPr lvl="1"/>
            <a:r>
              <a:rPr lang="en-US" dirty="0"/>
              <a:t>Understand business data and relationships consolidated across business units</a:t>
            </a:r>
          </a:p>
          <a:p>
            <a:r>
              <a:rPr lang="en-US" dirty="0"/>
              <a:t>Security and Fraud Detection</a:t>
            </a:r>
          </a:p>
          <a:p>
            <a:pPr lvl="1"/>
            <a:r>
              <a:rPr lang="en-US" dirty="0"/>
              <a:t>Find anomaly in an interrelated network of users, entities, transactions, events, and interactions</a:t>
            </a:r>
          </a:p>
          <a:p>
            <a:r>
              <a:rPr lang="en-US" dirty="0"/>
              <a:t>Asset Management</a:t>
            </a:r>
          </a:p>
          <a:p>
            <a:pPr lvl="1"/>
            <a:r>
              <a:rPr lang="en-US" dirty="0"/>
              <a:t>Analysis on relationships that form among assets and relationships with their properties and how they relate to each other over time.</a:t>
            </a:r>
          </a:p>
        </p:txBody>
      </p:sp>
    </p:spTree>
    <p:extLst>
      <p:ext uri="{BB962C8B-B14F-4D97-AF65-F5344CB8AC3E}">
        <p14:creationId xmlns:p14="http://schemas.microsoft.com/office/powerpoint/2010/main" val="3908077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the Graph Model - Types</a:t>
            </a:r>
          </a:p>
        </p:txBody>
      </p:sp>
      <p:pic>
        <p:nvPicPr>
          <p:cNvPr id="4" name="Picture 3"/>
          <p:cNvPicPr>
            <a:picLocks noChangeAspect="1"/>
          </p:cNvPicPr>
          <p:nvPr/>
        </p:nvPicPr>
        <p:blipFill>
          <a:blip r:embed="rId2"/>
          <a:stretch>
            <a:fillRect/>
          </a:stretch>
        </p:blipFill>
        <p:spPr>
          <a:xfrm>
            <a:off x="1472506" y="1815658"/>
            <a:ext cx="2672655" cy="1489265"/>
          </a:xfrm>
          <a:prstGeom prst="rect">
            <a:avLst/>
          </a:prstGeom>
        </p:spPr>
      </p:pic>
      <p:pic>
        <p:nvPicPr>
          <p:cNvPr id="5" name="Picture 4"/>
          <p:cNvPicPr>
            <a:picLocks noChangeAspect="1"/>
          </p:cNvPicPr>
          <p:nvPr/>
        </p:nvPicPr>
        <p:blipFill>
          <a:blip r:embed="rId3"/>
          <a:stretch>
            <a:fillRect/>
          </a:stretch>
        </p:blipFill>
        <p:spPr>
          <a:xfrm>
            <a:off x="5602754" y="1662958"/>
            <a:ext cx="1743239" cy="1343025"/>
          </a:xfrm>
          <a:prstGeom prst="rect">
            <a:avLst/>
          </a:prstGeom>
        </p:spPr>
      </p:pic>
      <p:pic>
        <p:nvPicPr>
          <p:cNvPr id="6" name="Picture 5"/>
          <p:cNvPicPr>
            <a:picLocks noChangeAspect="1"/>
          </p:cNvPicPr>
          <p:nvPr/>
        </p:nvPicPr>
        <p:blipFill>
          <a:blip r:embed="rId4"/>
          <a:stretch>
            <a:fillRect/>
          </a:stretch>
        </p:blipFill>
        <p:spPr>
          <a:xfrm>
            <a:off x="1954710" y="3681797"/>
            <a:ext cx="1952923" cy="539269"/>
          </a:xfrm>
          <a:prstGeom prst="rect">
            <a:avLst/>
          </a:prstGeom>
        </p:spPr>
      </p:pic>
      <p:pic>
        <p:nvPicPr>
          <p:cNvPr id="7" name="Picture 6"/>
          <p:cNvPicPr>
            <a:picLocks noChangeAspect="1"/>
          </p:cNvPicPr>
          <p:nvPr/>
        </p:nvPicPr>
        <p:blipFill>
          <a:blip r:embed="rId5"/>
          <a:stretch>
            <a:fillRect/>
          </a:stretch>
        </p:blipFill>
        <p:spPr>
          <a:xfrm>
            <a:off x="5308008" y="3447754"/>
            <a:ext cx="2332735" cy="834223"/>
          </a:xfrm>
          <a:prstGeom prst="rect">
            <a:avLst/>
          </a:prstGeom>
        </p:spPr>
      </p:pic>
      <p:sp>
        <p:nvSpPr>
          <p:cNvPr id="8" name="TextBox 7"/>
          <p:cNvSpPr txBox="1"/>
          <p:nvPr/>
        </p:nvSpPr>
        <p:spPr>
          <a:xfrm>
            <a:off x="6135410" y="3019118"/>
            <a:ext cx="922047" cy="248209"/>
          </a:xfrm>
          <a:prstGeom prst="rect">
            <a:avLst/>
          </a:prstGeom>
          <a:noFill/>
        </p:spPr>
        <p:txBody>
          <a:bodyPr wrap="none" rtlCol="0">
            <a:spAutoFit/>
          </a:bodyPr>
          <a:lstStyle/>
          <a:p>
            <a:r>
              <a:rPr lang="en-US" sz="1013"/>
              <a:t>Flow Network</a:t>
            </a:r>
          </a:p>
        </p:txBody>
      </p:sp>
      <p:sp>
        <p:nvSpPr>
          <p:cNvPr id="9" name="TextBox 8"/>
          <p:cNvSpPr txBox="1"/>
          <p:nvPr/>
        </p:nvSpPr>
        <p:spPr>
          <a:xfrm>
            <a:off x="2467342" y="4221064"/>
            <a:ext cx="998991" cy="248209"/>
          </a:xfrm>
          <a:prstGeom prst="rect">
            <a:avLst/>
          </a:prstGeom>
          <a:noFill/>
        </p:spPr>
        <p:txBody>
          <a:bodyPr wrap="none" rtlCol="0">
            <a:spAutoFit/>
          </a:bodyPr>
          <a:lstStyle/>
          <a:p>
            <a:r>
              <a:rPr lang="en-US" sz="1013"/>
              <a:t>Bipartite Graph</a:t>
            </a:r>
          </a:p>
        </p:txBody>
      </p:sp>
    </p:spTree>
    <p:extLst>
      <p:ext uri="{BB962C8B-B14F-4D97-AF65-F5344CB8AC3E}">
        <p14:creationId xmlns:p14="http://schemas.microsoft.com/office/powerpoint/2010/main" val="1282397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Modeling with Graph Databases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43299472"/>
              </p:ext>
            </p:extLst>
          </p:nvPr>
        </p:nvGraphicFramePr>
        <p:xfrm>
          <a:off x="1469923" y="1869469"/>
          <a:ext cx="6204158" cy="20690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4537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Modeling with Graph Databases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23855004"/>
              </p:ext>
            </p:extLst>
          </p:nvPr>
        </p:nvGraphicFramePr>
        <p:xfrm>
          <a:off x="1469923" y="1869469"/>
          <a:ext cx="6204158" cy="20690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415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modeling with graph databases </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2852136529"/>
              </p:ext>
            </p:extLst>
          </p:nvPr>
        </p:nvGraphicFramePr>
        <p:xfrm>
          <a:off x="2011494" y="2014239"/>
          <a:ext cx="5244684" cy="2085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5099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60413" y="292912"/>
            <a:ext cx="6204347" cy="339329"/>
          </a:xfrm>
        </p:spPr>
        <p:txBody>
          <a:bodyPr>
            <a:normAutofit fontScale="90000"/>
          </a:bodyPr>
          <a:lstStyle/>
          <a:p>
            <a:r>
              <a:rPr lang="en-US" dirty="0"/>
              <a:t>Introduction to the graph model</a:t>
            </a:r>
          </a:p>
        </p:txBody>
      </p:sp>
      <p:pic>
        <p:nvPicPr>
          <p:cNvPr id="5" name="Picture 4"/>
          <p:cNvPicPr>
            <a:picLocks noChangeAspect="1"/>
          </p:cNvPicPr>
          <p:nvPr/>
        </p:nvPicPr>
        <p:blipFill>
          <a:blip r:embed="rId3"/>
          <a:stretch>
            <a:fillRect/>
          </a:stretch>
        </p:blipFill>
        <p:spPr>
          <a:xfrm>
            <a:off x="2787726" y="1456184"/>
            <a:ext cx="3884542" cy="2834905"/>
          </a:xfrm>
          <a:prstGeom prst="rect">
            <a:avLst/>
          </a:prstGeom>
        </p:spPr>
      </p:pic>
      <p:sp>
        <p:nvSpPr>
          <p:cNvPr id="6" name="TextBox 5"/>
          <p:cNvSpPr txBox="1"/>
          <p:nvPr/>
        </p:nvSpPr>
        <p:spPr>
          <a:xfrm>
            <a:off x="1460413" y="1440220"/>
            <a:ext cx="2084955" cy="334707"/>
          </a:xfrm>
          <a:prstGeom prst="rect">
            <a:avLst/>
          </a:prstGeom>
          <a:noFill/>
        </p:spPr>
        <p:txBody>
          <a:bodyPr wrap="square" rtlCol="0">
            <a:spAutoFit/>
          </a:bodyPr>
          <a:lstStyle/>
          <a:p>
            <a:r>
              <a:rPr lang="en-US" sz="1575" dirty="0"/>
              <a:t>Graph Structure</a:t>
            </a:r>
          </a:p>
        </p:txBody>
      </p:sp>
    </p:spTree>
    <p:extLst>
      <p:ext uri="{BB962C8B-B14F-4D97-AF65-F5344CB8AC3E}">
        <p14:creationId xmlns:p14="http://schemas.microsoft.com/office/powerpoint/2010/main" val="1643411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Data Modeling with Graph Databases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478090110"/>
              </p:ext>
            </p:extLst>
          </p:nvPr>
        </p:nvGraphicFramePr>
        <p:xfrm>
          <a:off x="1469923" y="1319753"/>
          <a:ext cx="6204158" cy="32899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6949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the graph model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58126187"/>
              </p:ext>
            </p:extLst>
          </p:nvPr>
        </p:nvGraphicFramePr>
        <p:xfrm>
          <a:off x="1469923" y="1869469"/>
          <a:ext cx="6204158" cy="20690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a:off x="1671008" y="3211506"/>
            <a:ext cx="1670322" cy="1216350"/>
          </a:xfrm>
          <a:prstGeom prst="rect">
            <a:avLst/>
          </a:prstGeom>
        </p:spPr>
      </p:pic>
    </p:spTree>
    <p:extLst>
      <p:ext uri="{BB962C8B-B14F-4D97-AF65-F5344CB8AC3E}">
        <p14:creationId xmlns:p14="http://schemas.microsoft.com/office/powerpoint/2010/main" val="336290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the graph model</a:t>
            </a:r>
          </a:p>
        </p:txBody>
      </p:sp>
      <p:graphicFrame>
        <p:nvGraphicFramePr>
          <p:cNvPr id="4" name="Content Placeholder 3"/>
          <p:cNvGraphicFramePr>
            <a:graphicFrameLocks noGrp="1"/>
          </p:cNvGraphicFramePr>
          <p:nvPr>
            <p:ph idx="1"/>
          </p:nvPr>
        </p:nvGraphicFramePr>
        <p:xfrm>
          <a:off x="1469923" y="1869467"/>
          <a:ext cx="6204158" cy="889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1561392" y="2924819"/>
            <a:ext cx="1670322" cy="1216350"/>
          </a:xfrm>
          <a:prstGeom prst="rect">
            <a:avLst/>
          </a:prstGeom>
        </p:spPr>
      </p:pic>
      <p:pic>
        <p:nvPicPr>
          <p:cNvPr id="6" name="Picture 5"/>
          <p:cNvPicPr>
            <a:picLocks noChangeAspect="1"/>
          </p:cNvPicPr>
          <p:nvPr/>
        </p:nvPicPr>
        <p:blipFill>
          <a:blip r:embed="rId9"/>
          <a:stretch>
            <a:fillRect/>
          </a:stretch>
        </p:blipFill>
        <p:spPr>
          <a:xfrm>
            <a:off x="3736839" y="2924819"/>
            <a:ext cx="1670322" cy="1216350"/>
          </a:xfrm>
          <a:prstGeom prst="rect">
            <a:avLst/>
          </a:prstGeom>
        </p:spPr>
      </p:pic>
      <p:pic>
        <p:nvPicPr>
          <p:cNvPr id="7" name="Picture 6"/>
          <p:cNvPicPr>
            <a:picLocks noChangeAspect="1"/>
          </p:cNvPicPr>
          <p:nvPr/>
        </p:nvPicPr>
        <p:blipFill>
          <a:blip r:embed="rId10"/>
          <a:stretch>
            <a:fillRect/>
          </a:stretch>
        </p:blipFill>
        <p:spPr>
          <a:xfrm>
            <a:off x="5912287" y="2924819"/>
            <a:ext cx="1670322" cy="1216350"/>
          </a:xfrm>
          <a:prstGeom prst="rect">
            <a:avLst/>
          </a:prstGeom>
        </p:spPr>
      </p:pic>
    </p:spTree>
    <p:extLst>
      <p:ext uri="{BB962C8B-B14F-4D97-AF65-F5344CB8AC3E}">
        <p14:creationId xmlns:p14="http://schemas.microsoft.com/office/powerpoint/2010/main" val="816367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Relational and graph models</a:t>
            </a:r>
          </a:p>
        </p:txBody>
      </p:sp>
      <p:graphicFrame>
        <p:nvGraphicFramePr>
          <p:cNvPr id="10" name="Content Placeholder 9"/>
          <p:cNvGraphicFramePr>
            <a:graphicFrameLocks noGrp="1"/>
          </p:cNvGraphicFramePr>
          <p:nvPr>
            <p:ph sz="half" idx="2"/>
            <p:extLst>
              <p:ext uri="{D42A27DB-BD31-4B8C-83A1-F6EECF244321}">
                <p14:modId xmlns:p14="http://schemas.microsoft.com/office/powerpoint/2010/main" val="3470552933"/>
              </p:ext>
            </p:extLst>
          </p:nvPr>
        </p:nvGraphicFramePr>
        <p:xfrm>
          <a:off x="1469921" y="1480008"/>
          <a:ext cx="6335473" cy="28186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4570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and graph models</a:t>
            </a:r>
          </a:p>
        </p:txBody>
      </p:sp>
      <p:sp>
        <p:nvSpPr>
          <p:cNvPr id="3" name="Text Placeholder 2"/>
          <p:cNvSpPr>
            <a:spLocks noGrp="1"/>
          </p:cNvSpPr>
          <p:nvPr>
            <p:ph type="body" idx="1"/>
          </p:nvPr>
        </p:nvSpPr>
        <p:spPr>
          <a:xfrm>
            <a:off x="1642063" y="1789924"/>
            <a:ext cx="1549907" cy="301503"/>
          </a:xfrm>
        </p:spPr>
        <p:txBody>
          <a:bodyPr>
            <a:normAutofit fontScale="85000" lnSpcReduction="10000"/>
          </a:bodyPr>
          <a:lstStyle/>
          <a:p>
            <a:r>
              <a:rPr lang="en-US" dirty="0"/>
              <a:t>Relational</a:t>
            </a:r>
          </a:p>
        </p:txBody>
      </p:sp>
      <p:sp>
        <p:nvSpPr>
          <p:cNvPr id="5" name="Text Placeholder 4"/>
          <p:cNvSpPr>
            <a:spLocks noGrp="1"/>
          </p:cNvSpPr>
          <p:nvPr>
            <p:ph type="body" sz="quarter" idx="3"/>
          </p:nvPr>
        </p:nvSpPr>
        <p:spPr>
          <a:xfrm>
            <a:off x="1747156" y="3513064"/>
            <a:ext cx="917390" cy="311273"/>
          </a:xfrm>
        </p:spPr>
        <p:txBody>
          <a:bodyPr>
            <a:normAutofit fontScale="85000" lnSpcReduction="10000"/>
          </a:bodyPr>
          <a:lstStyle/>
          <a:p>
            <a:r>
              <a:rPr lang="en-US" dirty="0"/>
              <a:t>Graph</a:t>
            </a:r>
          </a:p>
        </p:txBody>
      </p:sp>
      <p:pic>
        <p:nvPicPr>
          <p:cNvPr id="9" name="Picture 8"/>
          <p:cNvPicPr>
            <a:picLocks noChangeAspect="1"/>
          </p:cNvPicPr>
          <p:nvPr/>
        </p:nvPicPr>
        <p:blipFill>
          <a:blip r:embed="rId3"/>
          <a:stretch>
            <a:fillRect/>
          </a:stretch>
        </p:blipFill>
        <p:spPr>
          <a:xfrm>
            <a:off x="3055954" y="1433062"/>
            <a:ext cx="3740378" cy="1094715"/>
          </a:xfrm>
          <a:prstGeom prst="rect">
            <a:avLst/>
          </a:prstGeom>
        </p:spPr>
      </p:pic>
      <p:pic>
        <p:nvPicPr>
          <p:cNvPr id="11" name="Picture 10"/>
          <p:cNvPicPr>
            <a:picLocks noChangeAspect="1"/>
          </p:cNvPicPr>
          <p:nvPr/>
        </p:nvPicPr>
        <p:blipFill>
          <a:blip r:embed="rId4"/>
          <a:stretch>
            <a:fillRect/>
          </a:stretch>
        </p:blipFill>
        <p:spPr>
          <a:xfrm>
            <a:off x="3421336" y="3011409"/>
            <a:ext cx="2840975" cy="1302210"/>
          </a:xfrm>
          <a:prstGeom prst="rect">
            <a:avLst/>
          </a:prstGeom>
        </p:spPr>
      </p:pic>
      <p:sp>
        <p:nvSpPr>
          <p:cNvPr id="4" name="TextBox 3">
            <a:extLst>
              <a:ext uri="{FF2B5EF4-FFF2-40B4-BE49-F238E27FC236}">
                <a16:creationId xmlns:a16="http://schemas.microsoft.com/office/drawing/2014/main" id="{66CFDCA3-4D75-964D-870A-265B4209D4DC}"/>
              </a:ext>
            </a:extLst>
          </p:cNvPr>
          <p:cNvSpPr txBox="1"/>
          <p:nvPr/>
        </p:nvSpPr>
        <p:spPr>
          <a:xfrm>
            <a:off x="7098385" y="2868024"/>
            <a:ext cx="1809946" cy="1754326"/>
          </a:xfrm>
          <a:prstGeom prst="rect">
            <a:avLst/>
          </a:prstGeom>
          <a:noFill/>
        </p:spPr>
        <p:txBody>
          <a:bodyPr wrap="square" rtlCol="0">
            <a:spAutoFit/>
          </a:bodyPr>
          <a:lstStyle/>
          <a:p>
            <a:r>
              <a:rPr lang="en-US" dirty="0"/>
              <a:t>every node has a direct pointer to its adjacent elements and no index lookups are necessary</a:t>
            </a:r>
          </a:p>
        </p:txBody>
      </p:sp>
    </p:spTree>
    <p:extLst>
      <p:ext uri="{BB962C8B-B14F-4D97-AF65-F5344CB8AC3E}">
        <p14:creationId xmlns:p14="http://schemas.microsoft.com/office/powerpoint/2010/main" val="922612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F163F501-F520-AA4E-BC4B-543D7AC33CF1}"/>
              </a:ext>
            </a:extLst>
          </p:cNvPr>
          <p:cNvSpPr>
            <a:spLocks noGrp="1"/>
          </p:cNvSpPr>
          <p:nvPr>
            <p:ph type="ftr" sz="quarter" idx="11"/>
          </p:nvPr>
        </p:nvSpPr>
        <p:spPr>
          <a:xfrm>
            <a:off x="1828800" y="4629150"/>
            <a:ext cx="2971800" cy="342900"/>
          </a:xfrm>
          <a:prstGeom prst="rect">
            <a:avLst/>
          </a:prstGeom>
        </p:spPr>
        <p:txBody>
          <a:bodyPr anchor="ctr" anchorCtr="0"/>
          <a:lstStyle>
            <a:defPPr>
              <a:defRPr lang="en-US"/>
            </a:defPPr>
            <a:lvl1pPr algn="l" rtl="0" eaLnBrk="1" fontAlgn="auto" latinLnBrk="0" hangingPunct="1">
              <a:spcBef>
                <a:spcPts val="0"/>
              </a:spcBef>
              <a:spcAft>
                <a:spcPts val="0"/>
              </a:spcAft>
              <a:defRPr kumimoji="0" sz="1050" kern="1200">
                <a:solidFill>
                  <a:schemeClr val="tx2"/>
                </a:solidFill>
                <a:latin typeface="+mn-lt"/>
                <a:ea typeface="+mn-ea"/>
                <a:cs typeface="+mn-cs"/>
              </a:defRPr>
            </a:lvl1pPr>
            <a:lvl2pPr marL="342900" algn="l" rtl="0" fontAlgn="base">
              <a:spcBef>
                <a:spcPct val="0"/>
              </a:spcBef>
              <a:spcAft>
                <a:spcPct val="0"/>
              </a:spcAft>
              <a:defRPr kern="1200">
                <a:solidFill>
                  <a:schemeClr val="tx1"/>
                </a:solidFill>
                <a:latin typeface="Arial" panose="020B0604020202020204" pitchFamily="34" charset="0"/>
                <a:ea typeface="+mn-ea"/>
                <a:cs typeface="+mn-cs"/>
              </a:defRPr>
            </a:lvl2pPr>
            <a:lvl3pPr marL="685800" algn="l" rtl="0" fontAlgn="base">
              <a:spcBef>
                <a:spcPct val="0"/>
              </a:spcBef>
              <a:spcAft>
                <a:spcPct val="0"/>
              </a:spcAft>
              <a:defRPr kern="1200">
                <a:solidFill>
                  <a:schemeClr val="tx1"/>
                </a:solidFill>
                <a:latin typeface="Arial" panose="020B0604020202020204" pitchFamily="34" charset="0"/>
                <a:ea typeface="+mn-ea"/>
                <a:cs typeface="+mn-cs"/>
              </a:defRPr>
            </a:lvl3pPr>
            <a:lvl4pPr marL="1028700" algn="l" rtl="0" fontAlgn="base">
              <a:spcBef>
                <a:spcPct val="0"/>
              </a:spcBef>
              <a:spcAft>
                <a:spcPct val="0"/>
              </a:spcAft>
              <a:defRPr kern="1200">
                <a:solidFill>
                  <a:schemeClr val="tx1"/>
                </a:solidFill>
                <a:latin typeface="Arial" panose="020B0604020202020204" pitchFamily="34" charset="0"/>
                <a:ea typeface="+mn-ea"/>
                <a:cs typeface="+mn-cs"/>
              </a:defRPr>
            </a:lvl4pPr>
            <a:lvl5pPr marL="1371600" algn="l" rtl="0" fontAlgn="base">
              <a:spcBef>
                <a:spcPct val="0"/>
              </a:spcBef>
              <a:spcAft>
                <a:spcPct val="0"/>
              </a:spcAft>
              <a:defRPr kern="1200">
                <a:solidFill>
                  <a:schemeClr val="tx1"/>
                </a:solidFill>
                <a:latin typeface="Arial" panose="020B0604020202020204" pitchFamily="34" charset="0"/>
                <a:ea typeface="+mn-ea"/>
                <a:cs typeface="+mn-cs"/>
              </a:defRPr>
            </a:lvl5pPr>
            <a:lvl6pPr marL="1714500" algn="l" defTabSz="685800" rtl="0" eaLnBrk="1" latinLnBrk="0" hangingPunct="1">
              <a:defRPr kern="1200">
                <a:solidFill>
                  <a:schemeClr val="tx1"/>
                </a:solidFill>
                <a:latin typeface="Arial" panose="020B0604020202020204" pitchFamily="34" charset="0"/>
                <a:ea typeface="+mn-ea"/>
                <a:cs typeface="+mn-cs"/>
              </a:defRPr>
            </a:lvl6pPr>
            <a:lvl7pPr marL="2057400" algn="l" defTabSz="685800" rtl="0" eaLnBrk="1" latinLnBrk="0" hangingPunct="1">
              <a:defRPr kern="1200">
                <a:solidFill>
                  <a:schemeClr val="tx1"/>
                </a:solidFill>
                <a:latin typeface="Arial" panose="020B0604020202020204" pitchFamily="34" charset="0"/>
                <a:ea typeface="+mn-ea"/>
                <a:cs typeface="+mn-cs"/>
              </a:defRPr>
            </a:lvl7pPr>
            <a:lvl8pPr marL="2400300" algn="l" defTabSz="685800" rtl="0" eaLnBrk="1" latinLnBrk="0" hangingPunct="1">
              <a:defRPr kern="1200">
                <a:solidFill>
                  <a:schemeClr val="tx1"/>
                </a:solidFill>
                <a:latin typeface="Arial" panose="020B0604020202020204" pitchFamily="34" charset="0"/>
                <a:ea typeface="+mn-ea"/>
                <a:cs typeface="+mn-cs"/>
              </a:defRPr>
            </a:lvl8pPr>
            <a:lvl9pPr marL="2743200" algn="l" defTabSz="685800" rtl="0" eaLnBrk="1" latinLnBrk="0" hangingPunct="1">
              <a:defRPr kern="1200">
                <a:solidFill>
                  <a:schemeClr val="tx1"/>
                </a:solidFill>
                <a:latin typeface="Arial" panose="020B0604020202020204" pitchFamily="34" charset="0"/>
                <a:ea typeface="+mn-ea"/>
                <a:cs typeface="+mn-cs"/>
              </a:defRPr>
            </a:lvl9pPr>
          </a:lstStyle>
          <a:p>
            <a:pPr>
              <a:defRPr/>
            </a:pPr>
            <a:endParaRPr lang="en-US"/>
          </a:p>
        </p:txBody>
      </p:sp>
      <p:sp>
        <p:nvSpPr>
          <p:cNvPr id="27652" name="Rectangle 2">
            <a:extLst>
              <a:ext uri="{FF2B5EF4-FFF2-40B4-BE49-F238E27FC236}">
                <a16:creationId xmlns:a16="http://schemas.microsoft.com/office/drawing/2014/main" id="{8B0B6501-2768-044C-B862-0E04007CDA26}"/>
              </a:ext>
            </a:extLst>
          </p:cNvPr>
          <p:cNvSpPr>
            <a:spLocks noGrp="1" noChangeArrowheads="1"/>
          </p:cNvSpPr>
          <p:nvPr>
            <p:ph type="title"/>
          </p:nvPr>
        </p:nvSpPr>
        <p:spPr/>
        <p:txBody>
          <a:bodyPr/>
          <a:lstStyle/>
          <a:p>
            <a:r>
              <a:rPr lang="en-US" altLang="en-US" dirty="0"/>
              <a:t>Graph, Graph, Everywhere</a:t>
            </a:r>
          </a:p>
        </p:txBody>
      </p:sp>
      <p:pic>
        <p:nvPicPr>
          <p:cNvPr id="27653" name="Picture 3" descr="aspirin">
            <a:extLst>
              <a:ext uri="{FF2B5EF4-FFF2-40B4-BE49-F238E27FC236}">
                <a16:creationId xmlns:a16="http://schemas.microsoft.com/office/drawing/2014/main" id="{9E696BC7-9B8E-3549-AE88-4D85AA1F0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915593"/>
            <a:ext cx="2686050" cy="1826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Text Box 4">
            <a:extLst>
              <a:ext uri="{FF2B5EF4-FFF2-40B4-BE49-F238E27FC236}">
                <a16:creationId xmlns:a16="http://schemas.microsoft.com/office/drawing/2014/main" id="{448CEF8B-CE9C-5040-B42C-5CAB0ABB9278}"/>
              </a:ext>
            </a:extLst>
          </p:cNvPr>
          <p:cNvSpPr txBox="1">
            <a:spLocks noChangeArrowheads="1"/>
          </p:cNvSpPr>
          <p:nvPr/>
        </p:nvSpPr>
        <p:spPr bwMode="auto">
          <a:xfrm>
            <a:off x="2000251" y="2686051"/>
            <a:ext cx="19207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dirty="0">
                <a:solidFill>
                  <a:schemeClr val="hlink"/>
                </a:solidFill>
                <a:latin typeface="Verdana" panose="020B0604030504040204" pitchFamily="34" charset="0"/>
              </a:rPr>
              <a:t>Chemical Properties</a:t>
            </a:r>
          </a:p>
        </p:txBody>
      </p:sp>
      <p:pic>
        <p:nvPicPr>
          <p:cNvPr id="27655" name="Picture 5" descr="proteinmap">
            <a:extLst>
              <a:ext uri="{FF2B5EF4-FFF2-40B4-BE49-F238E27FC236}">
                <a16:creationId xmlns:a16="http://schemas.microsoft.com/office/drawing/2014/main" id="{B3CBBA78-3CC8-CF49-97F9-73569F9F8B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6350" y="914400"/>
            <a:ext cx="2057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Rectangle 6">
            <a:extLst>
              <a:ext uri="{FF2B5EF4-FFF2-40B4-BE49-F238E27FC236}">
                <a16:creationId xmlns:a16="http://schemas.microsoft.com/office/drawing/2014/main" id="{90707D38-E208-4140-81C8-5DAE5708CC81}"/>
              </a:ext>
            </a:extLst>
          </p:cNvPr>
          <p:cNvSpPr>
            <a:spLocks noChangeArrowheads="1"/>
          </p:cNvSpPr>
          <p:nvPr/>
        </p:nvSpPr>
        <p:spPr bwMode="auto">
          <a:xfrm>
            <a:off x="4686300" y="2686051"/>
            <a:ext cx="28575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solidFill>
                  <a:schemeClr val="hlink"/>
                </a:solidFill>
              </a:rPr>
              <a:t>Yeast protein interaction network</a:t>
            </a:r>
          </a:p>
        </p:txBody>
      </p:sp>
      <p:sp>
        <p:nvSpPr>
          <p:cNvPr id="27657" name="Rectangle 7">
            <a:extLst>
              <a:ext uri="{FF2B5EF4-FFF2-40B4-BE49-F238E27FC236}">
                <a16:creationId xmlns:a16="http://schemas.microsoft.com/office/drawing/2014/main" id="{94CFD3C3-3DA8-DD45-A133-5A7B44FB15E4}"/>
              </a:ext>
            </a:extLst>
          </p:cNvPr>
          <p:cNvSpPr>
            <a:spLocks noChangeArrowheads="1"/>
          </p:cNvSpPr>
          <p:nvPr/>
        </p:nvSpPr>
        <p:spPr bwMode="auto">
          <a:xfrm rot="-5400000">
            <a:off x="6469261" y="1638873"/>
            <a:ext cx="174902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675"/>
              <a:t>from H. Jeong et al Nature 411, 41 (2001)</a:t>
            </a:r>
          </a:p>
        </p:txBody>
      </p:sp>
      <p:pic>
        <p:nvPicPr>
          <p:cNvPr id="27658" name="Picture 13" descr="hal1">
            <a:extLst>
              <a:ext uri="{FF2B5EF4-FFF2-40B4-BE49-F238E27FC236}">
                <a16:creationId xmlns:a16="http://schemas.microsoft.com/office/drawing/2014/main" id="{856994AD-F15F-3E4C-A6C1-77A839B7EE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7350" y="2914652"/>
            <a:ext cx="2571750" cy="1937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9" name="Text Box 14">
            <a:extLst>
              <a:ext uri="{FF2B5EF4-FFF2-40B4-BE49-F238E27FC236}">
                <a16:creationId xmlns:a16="http://schemas.microsoft.com/office/drawing/2014/main" id="{01BB6041-B71D-7042-8423-44DCD4D81294}"/>
              </a:ext>
            </a:extLst>
          </p:cNvPr>
          <p:cNvSpPr txBox="1">
            <a:spLocks noChangeArrowheads="1"/>
          </p:cNvSpPr>
          <p:nvPr/>
        </p:nvSpPr>
        <p:spPr bwMode="auto">
          <a:xfrm>
            <a:off x="2459832" y="4800601"/>
            <a:ext cx="9092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a:solidFill>
                  <a:schemeClr val="hlink"/>
                </a:solidFill>
                <a:latin typeface="Verdana" panose="020B0604030504040204" pitchFamily="34" charset="0"/>
              </a:rPr>
              <a:t>Internet</a:t>
            </a:r>
          </a:p>
        </p:txBody>
      </p:sp>
      <p:pic>
        <p:nvPicPr>
          <p:cNvPr id="27660" name="Picture 15" descr="smyth">
            <a:extLst>
              <a:ext uri="{FF2B5EF4-FFF2-40B4-BE49-F238E27FC236}">
                <a16:creationId xmlns:a16="http://schemas.microsoft.com/office/drawing/2014/main" id="{B05A7C4E-A137-2244-A43A-CFFD08A61D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4900" y="2914652"/>
            <a:ext cx="2457450" cy="1864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1" name="Rectangle 16">
            <a:extLst>
              <a:ext uri="{FF2B5EF4-FFF2-40B4-BE49-F238E27FC236}">
                <a16:creationId xmlns:a16="http://schemas.microsoft.com/office/drawing/2014/main" id="{F57D4A3E-8ACA-1248-AFE1-DBD010E25CCF}"/>
              </a:ext>
            </a:extLst>
          </p:cNvPr>
          <p:cNvSpPr>
            <a:spLocks noChangeArrowheads="1"/>
          </p:cNvSpPr>
          <p:nvPr/>
        </p:nvSpPr>
        <p:spPr bwMode="auto">
          <a:xfrm>
            <a:off x="4914900" y="4719638"/>
            <a:ext cx="28575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200" b="1">
                <a:solidFill>
                  <a:schemeClr val="hlink"/>
                </a:solidFill>
              </a:rPr>
              <a:t>Co-author network</a:t>
            </a:r>
          </a:p>
        </p:txBody>
      </p:sp>
      <p:sp>
        <p:nvSpPr>
          <p:cNvPr id="27662" name="TextBox 14">
            <a:extLst>
              <a:ext uri="{FF2B5EF4-FFF2-40B4-BE49-F238E27FC236}">
                <a16:creationId xmlns:a16="http://schemas.microsoft.com/office/drawing/2014/main" id="{D9D4108A-DEE1-CE42-B863-0613D2247B3E}"/>
              </a:ext>
            </a:extLst>
          </p:cNvPr>
          <p:cNvSpPr txBox="1">
            <a:spLocks noChangeArrowheads="1"/>
          </p:cNvSpPr>
          <p:nvPr/>
        </p:nvSpPr>
        <p:spPr bwMode="auto">
          <a:xfrm>
            <a:off x="4343400" y="857252"/>
            <a:ext cx="12001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t>Relationships</a:t>
            </a:r>
          </a:p>
          <a:p>
            <a:pPr eaLnBrk="1" hangingPunct="1"/>
            <a:r>
              <a:rPr lang="en-US" altLang="en-US" sz="1200" dirty="0"/>
              <a:t>Interactions</a:t>
            </a:r>
          </a:p>
          <a:p>
            <a:pPr eaLnBrk="1" hangingPunct="1"/>
            <a:r>
              <a:rPr lang="en-US" altLang="en-US" sz="1200" dirty="0"/>
              <a:t>connections</a:t>
            </a:r>
          </a:p>
        </p:txBody>
      </p:sp>
    </p:spTree>
    <p:extLst>
      <p:ext uri="{BB962C8B-B14F-4D97-AF65-F5344CB8AC3E}">
        <p14:creationId xmlns:p14="http://schemas.microsoft.com/office/powerpoint/2010/main" val="58254781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Healthcare use case</a:t>
            </a:r>
          </a:p>
        </p:txBody>
      </p:sp>
      <p:graphicFrame>
        <p:nvGraphicFramePr>
          <p:cNvPr id="10" name="Content Placeholder 9"/>
          <p:cNvGraphicFramePr>
            <a:graphicFrameLocks noGrp="1"/>
          </p:cNvGraphicFramePr>
          <p:nvPr>
            <p:ph sz="half" idx="1"/>
            <p:extLst>
              <p:ext uri="{D42A27DB-BD31-4B8C-83A1-F6EECF244321}">
                <p14:modId xmlns:p14="http://schemas.microsoft.com/office/powerpoint/2010/main" val="3793866882"/>
              </p:ext>
            </p:extLst>
          </p:nvPr>
        </p:nvGraphicFramePr>
        <p:xfrm>
          <a:off x="1469921" y="1896192"/>
          <a:ext cx="6204159" cy="2338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94047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Healthcare use case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58200877"/>
              </p:ext>
            </p:extLst>
          </p:nvPr>
        </p:nvGraphicFramePr>
        <p:xfrm>
          <a:off x="1469923" y="1869469"/>
          <a:ext cx="6204158" cy="20690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79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Healthcare use case</a:t>
            </a:r>
          </a:p>
        </p:txBody>
      </p:sp>
      <p:graphicFrame>
        <p:nvGraphicFramePr>
          <p:cNvPr id="8" name="Content Placeholder 7"/>
          <p:cNvGraphicFramePr>
            <a:graphicFrameLocks noGrp="1"/>
          </p:cNvGraphicFramePr>
          <p:nvPr>
            <p:ph idx="1"/>
          </p:nvPr>
        </p:nvGraphicFramePr>
        <p:xfrm>
          <a:off x="1469921" y="1869469"/>
          <a:ext cx="2598972" cy="20690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4189357" y="1745065"/>
            <a:ext cx="2923476" cy="2629208"/>
          </a:xfrm>
          <a:prstGeom prst="rect">
            <a:avLst/>
          </a:prstGeom>
        </p:spPr>
      </p:pic>
    </p:spTree>
    <p:extLst>
      <p:ext uri="{BB962C8B-B14F-4D97-AF65-F5344CB8AC3E}">
        <p14:creationId xmlns:p14="http://schemas.microsoft.com/office/powerpoint/2010/main" val="2014851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Healthcare use case</a:t>
            </a:r>
          </a:p>
        </p:txBody>
      </p:sp>
      <p:graphicFrame>
        <p:nvGraphicFramePr>
          <p:cNvPr id="5" name="Content Placeholder 4"/>
          <p:cNvGraphicFramePr>
            <a:graphicFrameLocks noGrp="1"/>
          </p:cNvGraphicFramePr>
          <p:nvPr>
            <p:ph idx="1"/>
          </p:nvPr>
        </p:nvGraphicFramePr>
        <p:xfrm>
          <a:off x="1469921" y="1869467"/>
          <a:ext cx="5250543" cy="561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2293508" y="2691821"/>
            <a:ext cx="4426956" cy="1487593"/>
          </a:xfrm>
          <a:prstGeom prst="rect">
            <a:avLst/>
          </a:prstGeom>
        </p:spPr>
      </p:pic>
    </p:spTree>
    <p:extLst>
      <p:ext uri="{BB962C8B-B14F-4D97-AF65-F5344CB8AC3E}">
        <p14:creationId xmlns:p14="http://schemas.microsoft.com/office/powerpoint/2010/main" val="7901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Healthcare use case</a:t>
            </a:r>
          </a:p>
        </p:txBody>
      </p:sp>
      <p:graphicFrame>
        <p:nvGraphicFramePr>
          <p:cNvPr id="5" name="Content Placeholder 4"/>
          <p:cNvGraphicFramePr>
            <a:graphicFrameLocks noGrp="1"/>
          </p:cNvGraphicFramePr>
          <p:nvPr>
            <p:ph idx="1"/>
          </p:nvPr>
        </p:nvGraphicFramePr>
        <p:xfrm>
          <a:off x="1469921" y="1869466"/>
          <a:ext cx="2304087" cy="2188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3774010" y="1752717"/>
            <a:ext cx="3569063" cy="2633041"/>
          </a:xfrm>
          <a:prstGeom prst="rect">
            <a:avLst/>
          </a:prstGeom>
        </p:spPr>
      </p:pic>
    </p:spTree>
    <p:extLst>
      <p:ext uri="{BB962C8B-B14F-4D97-AF65-F5344CB8AC3E}">
        <p14:creationId xmlns:p14="http://schemas.microsoft.com/office/powerpoint/2010/main" val="1448244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2100" y="1110404"/>
            <a:ext cx="5829300" cy="1102519"/>
          </a:xfrm>
        </p:spPr>
        <p:txBody>
          <a:bodyPr>
            <a:normAutofit/>
          </a:bodyPr>
          <a:lstStyle/>
          <a:p>
            <a:r>
              <a:rPr lang="en-US" dirty="0"/>
              <a:t>Neo4j</a:t>
            </a:r>
            <a:endParaRPr lang="en-US" sz="5700" dirty="0"/>
          </a:p>
        </p:txBody>
      </p:sp>
    </p:spTree>
    <p:extLst>
      <p:ext uri="{BB962C8B-B14F-4D97-AF65-F5344CB8AC3E}">
        <p14:creationId xmlns:p14="http://schemas.microsoft.com/office/powerpoint/2010/main" val="1581676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Neo4j?</a:t>
            </a:r>
          </a:p>
        </p:txBody>
      </p:sp>
      <p:sp>
        <p:nvSpPr>
          <p:cNvPr id="3" name="Content Placeholder 2"/>
          <p:cNvSpPr>
            <a:spLocks noGrp="1"/>
          </p:cNvSpPr>
          <p:nvPr>
            <p:ph idx="1"/>
          </p:nvPr>
        </p:nvSpPr>
        <p:spPr/>
        <p:txBody>
          <a:bodyPr>
            <a:normAutofit/>
          </a:bodyPr>
          <a:lstStyle/>
          <a:p>
            <a:r>
              <a:rPr lang="en-US" dirty="0"/>
              <a:t>Graph Database</a:t>
            </a:r>
          </a:p>
          <a:p>
            <a:r>
              <a:rPr lang="en-US" dirty="0"/>
              <a:t>Embeddable and server version</a:t>
            </a:r>
          </a:p>
          <a:p>
            <a:r>
              <a:rPr lang="en-US" dirty="0"/>
              <a:t>Full ACID transactions</a:t>
            </a:r>
          </a:p>
          <a:p>
            <a:r>
              <a:rPr lang="en-US" dirty="0"/>
              <a:t>Schema free, bottom-up data model design</a:t>
            </a:r>
          </a:p>
        </p:txBody>
      </p:sp>
    </p:spTree>
    <p:extLst>
      <p:ext uri="{BB962C8B-B14F-4D97-AF65-F5344CB8AC3E}">
        <p14:creationId xmlns:p14="http://schemas.microsoft.com/office/powerpoint/2010/main" val="6876582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Cypher Query Language</a:t>
            </a:r>
          </a:p>
        </p:txBody>
      </p:sp>
      <p:sp>
        <p:nvSpPr>
          <p:cNvPr id="3" name="Content Placeholder 2"/>
          <p:cNvSpPr>
            <a:spLocks noGrp="1"/>
          </p:cNvSpPr>
          <p:nvPr>
            <p:ph idx="1"/>
          </p:nvPr>
        </p:nvSpPr>
        <p:spPr/>
        <p:txBody>
          <a:bodyPr/>
          <a:lstStyle/>
          <a:p>
            <a:r>
              <a:rPr lang="en-US" dirty="0"/>
              <a:t>Declarative graph pattern matching language</a:t>
            </a:r>
          </a:p>
          <a:p>
            <a:pPr lvl="1"/>
            <a:r>
              <a:rPr lang="en-US" dirty="0"/>
              <a:t>“SQL for graphs”</a:t>
            </a:r>
          </a:p>
          <a:p>
            <a:pPr lvl="1"/>
            <a:r>
              <a:rPr lang="en-US" dirty="0"/>
              <a:t>Tabular results</a:t>
            </a:r>
          </a:p>
          <a:p>
            <a:r>
              <a:rPr lang="en-US" dirty="0"/>
              <a:t>Cypher is evolving steadily</a:t>
            </a:r>
          </a:p>
          <a:p>
            <a:pPr lvl="1"/>
            <a:r>
              <a:rPr lang="en-US" dirty="0"/>
              <a:t>Syntax changes between releases</a:t>
            </a:r>
          </a:p>
          <a:p>
            <a:r>
              <a:rPr lang="en-US" dirty="0"/>
              <a:t>Supports queries</a:t>
            </a:r>
          </a:p>
          <a:p>
            <a:pPr lvl="1"/>
            <a:r>
              <a:rPr lang="en-US" dirty="0"/>
              <a:t>Including aggregation, ordering and limits</a:t>
            </a:r>
          </a:p>
          <a:p>
            <a:pPr lvl="1"/>
            <a:r>
              <a:rPr lang="en-US" dirty="0"/>
              <a:t>Mutating operations in product roadmap</a:t>
            </a:r>
          </a:p>
          <a:p>
            <a:endParaRPr lang="en-US" dirty="0"/>
          </a:p>
          <a:p>
            <a:endParaRPr lang="en-US" dirty="0"/>
          </a:p>
        </p:txBody>
      </p:sp>
    </p:spTree>
    <p:extLst>
      <p:ext uri="{BB962C8B-B14F-4D97-AF65-F5344CB8AC3E}">
        <p14:creationId xmlns:p14="http://schemas.microsoft.com/office/powerpoint/2010/main" val="1423887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Cypher query language</a:t>
            </a:r>
          </a:p>
        </p:txBody>
      </p:sp>
      <p:sp>
        <p:nvSpPr>
          <p:cNvPr id="3" name="Content Placeholder 2"/>
          <p:cNvSpPr>
            <a:spLocks noGrp="1"/>
          </p:cNvSpPr>
          <p:nvPr>
            <p:ph idx="1"/>
          </p:nvPr>
        </p:nvSpPr>
        <p:spPr/>
        <p:txBody>
          <a:bodyPr>
            <a:normAutofit fontScale="92500" lnSpcReduction="10000"/>
          </a:bodyPr>
          <a:lstStyle/>
          <a:p>
            <a:r>
              <a:rPr lang="en-US" dirty="0"/>
              <a:t>“ASCII ART”</a:t>
            </a:r>
          </a:p>
          <a:p>
            <a:r>
              <a:rPr lang="en-US" dirty="0"/>
              <a:t>( ) indicates node</a:t>
            </a:r>
          </a:p>
          <a:p>
            <a:r>
              <a:rPr lang="en-US" dirty="0">
                <a:sym typeface="Wingdings" pitchFamily="2" charset="2"/>
              </a:rPr>
              <a:t>--&gt;  or  </a:t>
            </a:r>
            <a:r>
              <a:rPr lang="en-US" dirty="0"/>
              <a:t>-[]-&gt;  indicates relationship</a:t>
            </a:r>
          </a:p>
          <a:p>
            <a:endParaRPr lang="en-US" dirty="0"/>
          </a:p>
          <a:p>
            <a:r>
              <a:rPr lang="en-US" dirty="0"/>
              <a:t>Supports CREATE, MATCH, </a:t>
            </a:r>
            <a:r>
              <a:rPr lang="en-US" dirty="0" err="1"/>
              <a:t>shortestPath</a:t>
            </a:r>
            <a:r>
              <a:rPr lang="en-US" dirty="0"/>
              <a:t>(), and more</a:t>
            </a:r>
          </a:p>
          <a:p>
            <a:r>
              <a:rPr lang="en-US" dirty="0"/>
              <a:t>MATCH assigns variables to nodes and relationships based on pattern matching</a:t>
            </a:r>
          </a:p>
          <a:p>
            <a:r>
              <a:rPr lang="en-US" dirty="0"/>
              <a:t>Can return nodes, relationships, or properties</a:t>
            </a:r>
          </a:p>
          <a:p>
            <a:r>
              <a:rPr lang="en-US" dirty="0"/>
              <a:t>Can execute functions</a:t>
            </a:r>
          </a:p>
        </p:txBody>
      </p:sp>
    </p:spTree>
    <p:extLst>
      <p:ext uri="{BB962C8B-B14F-4D97-AF65-F5344CB8AC3E}">
        <p14:creationId xmlns:p14="http://schemas.microsoft.com/office/powerpoint/2010/main" val="10957926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CYPHER EXAMPLE</a:t>
            </a:r>
          </a:p>
        </p:txBody>
      </p:sp>
      <p:sp>
        <p:nvSpPr>
          <p:cNvPr id="3" name="Content Placeholder 2"/>
          <p:cNvSpPr>
            <a:spLocks noGrp="1"/>
          </p:cNvSpPr>
          <p:nvPr>
            <p:ph idx="1"/>
          </p:nvPr>
        </p:nvSpPr>
        <p:spPr/>
        <p:txBody>
          <a:bodyPr>
            <a:normAutofit/>
          </a:bodyPr>
          <a:lstStyle/>
          <a:p>
            <a:r>
              <a:rPr lang="en-US" sz="2000" dirty="0"/>
              <a:t>MATCH (n1)-[:FRIEND_OF]-&gt;(n2)-[:FRIEND_OF]-&gt;(</a:t>
            </a:r>
            <a:r>
              <a:rPr lang="en-US" sz="2000" dirty="0" err="1"/>
              <a:t>person:Person</a:t>
            </a:r>
            <a:r>
              <a:rPr lang="en-US" sz="2000" dirty="0"/>
              <a:t>)</a:t>
            </a:r>
          </a:p>
          <a:p>
            <a:pPr marL="0" indent="0">
              <a:buNone/>
            </a:pPr>
            <a:r>
              <a:rPr lang="en-US" sz="2000" dirty="0"/>
              <a:t>    WHERE person.name = 'Evelyn’</a:t>
            </a:r>
          </a:p>
          <a:p>
            <a:pPr marL="0" indent="0">
              <a:buNone/>
            </a:pPr>
            <a:r>
              <a:rPr lang="en-US" sz="2000" dirty="0"/>
              <a:t>    RETURN n1,n2,person;</a:t>
            </a:r>
          </a:p>
        </p:txBody>
      </p:sp>
    </p:spTree>
    <p:extLst>
      <p:ext uri="{BB962C8B-B14F-4D97-AF65-F5344CB8AC3E}">
        <p14:creationId xmlns:p14="http://schemas.microsoft.com/office/powerpoint/2010/main" val="2679997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494599A-BD64-0B44-B4FC-AF608D09BDC1}"/>
              </a:ext>
            </a:extLst>
          </p:cNvPr>
          <p:cNvGrpSpPr/>
          <p:nvPr/>
        </p:nvGrpSpPr>
        <p:grpSpPr>
          <a:xfrm>
            <a:off x="1421238" y="1442438"/>
            <a:ext cx="6300333" cy="2958701"/>
            <a:chOff x="2128837" y="1498999"/>
            <a:chExt cx="4843463" cy="2958701"/>
          </a:xfrm>
        </p:grpSpPr>
        <p:sp>
          <p:nvSpPr>
            <p:cNvPr id="11" name="Rounded Rectangle 10">
              <a:extLst>
                <a:ext uri="{FF2B5EF4-FFF2-40B4-BE49-F238E27FC236}">
                  <a16:creationId xmlns:a16="http://schemas.microsoft.com/office/drawing/2014/main" id="{CA3ACA9E-CF37-4B47-A5F3-B7146B1A95BB}"/>
                </a:ext>
              </a:extLst>
            </p:cNvPr>
            <p:cNvSpPr/>
            <p:nvPr/>
          </p:nvSpPr>
          <p:spPr bwMode="auto">
            <a:xfrm>
              <a:off x="4057651" y="4071940"/>
              <a:ext cx="1238250" cy="368074"/>
            </a:xfrm>
            <a:prstGeom prst="roundRect">
              <a:avLst>
                <a:gd name="adj" fmla="val 9033"/>
              </a:avLst>
            </a:prstGeom>
            <a:solidFill>
              <a:schemeClr val="bg1"/>
            </a:solidFill>
            <a:ln>
              <a:headEnd type="none" w="med" len="med"/>
              <a:tailEnd type="none" w="med" len="med"/>
            </a:ln>
            <a:effectLst/>
          </p:spPr>
          <p:style>
            <a:lnRef idx="0">
              <a:schemeClr val="accent3"/>
            </a:lnRef>
            <a:fillRef idx="3">
              <a:schemeClr val="accent3"/>
            </a:fillRef>
            <a:effectRef idx="3">
              <a:schemeClr val="accent3"/>
            </a:effectRef>
            <a:fontRef idx="minor">
              <a:schemeClr val="lt1"/>
            </a:fontRef>
          </p:style>
          <p:txBody>
            <a:bodyPr lIns="51433" tIns="25717" rIns="51433" bIns="25717" anchor="ctr"/>
            <a:lstStyle/>
            <a:p>
              <a:pPr algn="ctr" defTabSz="514181">
                <a:defRPr/>
              </a:pPr>
              <a:r>
                <a:rPr lang="en-US" sz="1294" dirty="0">
                  <a:solidFill>
                    <a:schemeClr val="tx1"/>
                  </a:solidFill>
                </a:rPr>
                <a:t>Program Flow</a:t>
              </a:r>
            </a:p>
          </p:txBody>
        </p:sp>
        <p:sp>
          <p:nvSpPr>
            <p:cNvPr id="12" name="Rounded Rectangle 11">
              <a:extLst>
                <a:ext uri="{FF2B5EF4-FFF2-40B4-BE49-F238E27FC236}">
                  <a16:creationId xmlns:a16="http://schemas.microsoft.com/office/drawing/2014/main" id="{804FC267-4B07-5940-BC5A-A1633CD2DB62}"/>
                </a:ext>
              </a:extLst>
            </p:cNvPr>
            <p:cNvSpPr/>
            <p:nvPr/>
          </p:nvSpPr>
          <p:spPr bwMode="auto">
            <a:xfrm>
              <a:off x="4014788" y="2700337"/>
              <a:ext cx="1238250" cy="385763"/>
            </a:xfrm>
            <a:prstGeom prst="roundRect">
              <a:avLst>
                <a:gd name="adj" fmla="val 9033"/>
              </a:avLst>
            </a:prstGeom>
            <a:solidFill>
              <a:schemeClr val="bg1"/>
            </a:solidFill>
            <a:ln>
              <a:headEnd type="none" w="med" len="med"/>
              <a:tailEnd type="none" w="med" len="med"/>
            </a:ln>
            <a:effectLst/>
          </p:spPr>
          <p:style>
            <a:lnRef idx="0">
              <a:schemeClr val="accent2"/>
            </a:lnRef>
            <a:fillRef idx="3">
              <a:schemeClr val="accent2"/>
            </a:fillRef>
            <a:effectRef idx="3">
              <a:schemeClr val="accent2"/>
            </a:effectRef>
            <a:fontRef idx="minor">
              <a:schemeClr val="lt1"/>
            </a:fontRef>
          </p:style>
          <p:txBody>
            <a:bodyPr lIns="51433" tIns="25717" rIns="51433" bIns="25717" anchor="ctr"/>
            <a:lstStyle/>
            <a:p>
              <a:pPr algn="ctr" defTabSz="514181">
                <a:defRPr/>
              </a:pPr>
              <a:r>
                <a:rPr lang="en-US" sz="1294" dirty="0">
                  <a:solidFill>
                    <a:schemeClr val="tx1"/>
                  </a:solidFill>
                </a:rPr>
                <a:t>Ecological Network</a:t>
              </a:r>
            </a:p>
          </p:txBody>
        </p:sp>
        <p:sp>
          <p:nvSpPr>
            <p:cNvPr id="13" name="Rounded Rectangle 12">
              <a:extLst>
                <a:ext uri="{FF2B5EF4-FFF2-40B4-BE49-F238E27FC236}">
                  <a16:creationId xmlns:a16="http://schemas.microsoft.com/office/drawing/2014/main" id="{9B6EFDA6-F2EC-FA45-9803-1066621EA70C}"/>
                </a:ext>
              </a:extLst>
            </p:cNvPr>
            <p:cNvSpPr/>
            <p:nvPr/>
          </p:nvSpPr>
          <p:spPr bwMode="auto">
            <a:xfrm>
              <a:off x="2305051" y="2743203"/>
              <a:ext cx="1238250" cy="368074"/>
            </a:xfrm>
            <a:prstGeom prst="roundRect">
              <a:avLst>
                <a:gd name="adj" fmla="val 9033"/>
              </a:avLst>
            </a:prstGeom>
            <a:solidFill>
              <a:schemeClr val="bg1"/>
            </a:solidFill>
            <a:ln>
              <a:headEnd type="none" w="med" len="med"/>
              <a:tailEnd type="none" w="med" len="med"/>
            </a:ln>
            <a:effectLst/>
            <a:scene3d>
              <a:camera prst="orthographicFron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lIns="51433" tIns="25717" rIns="51433" bIns="25717" anchor="ctr"/>
            <a:lstStyle/>
            <a:p>
              <a:pPr algn="ctr" defTabSz="514181">
                <a:defRPr/>
              </a:pPr>
              <a:r>
                <a:rPr lang="en-US" sz="1294" dirty="0">
                  <a:solidFill>
                    <a:schemeClr val="tx1"/>
                  </a:solidFill>
                </a:rPr>
                <a:t>Biological Network</a:t>
              </a:r>
            </a:p>
          </p:txBody>
        </p:sp>
        <p:sp>
          <p:nvSpPr>
            <p:cNvPr id="14" name="Rounded Rectangle 13">
              <a:extLst>
                <a:ext uri="{FF2B5EF4-FFF2-40B4-BE49-F238E27FC236}">
                  <a16:creationId xmlns:a16="http://schemas.microsoft.com/office/drawing/2014/main" id="{E10CE5D9-89C0-A044-9842-F25326E16AE7}"/>
                </a:ext>
              </a:extLst>
            </p:cNvPr>
            <p:cNvSpPr/>
            <p:nvPr/>
          </p:nvSpPr>
          <p:spPr bwMode="auto">
            <a:xfrm>
              <a:off x="5600701" y="2743200"/>
              <a:ext cx="1238250" cy="342900"/>
            </a:xfrm>
            <a:prstGeom prst="roundRect">
              <a:avLst>
                <a:gd name="adj" fmla="val 9033"/>
              </a:avLst>
            </a:prstGeom>
            <a:solidFill>
              <a:schemeClr val="bg1"/>
            </a:solidFill>
            <a:ln>
              <a:headEnd type="none" w="med" len="med"/>
              <a:tailEnd type="none" w="med" len="med"/>
            </a:ln>
            <a:effectLst/>
          </p:spPr>
          <p:style>
            <a:lnRef idx="0">
              <a:schemeClr val="accent5"/>
            </a:lnRef>
            <a:fillRef idx="3">
              <a:schemeClr val="accent5"/>
            </a:fillRef>
            <a:effectRef idx="3">
              <a:schemeClr val="accent5"/>
            </a:effectRef>
            <a:fontRef idx="minor">
              <a:schemeClr val="lt1"/>
            </a:fontRef>
          </p:style>
          <p:txBody>
            <a:bodyPr lIns="51433" tIns="25717" rIns="51433" bIns="25717" anchor="ctr"/>
            <a:lstStyle/>
            <a:p>
              <a:pPr algn="ctr" defTabSz="514181">
                <a:defRPr/>
              </a:pPr>
              <a:r>
                <a:rPr lang="en-US" sz="1294" dirty="0">
                  <a:solidFill>
                    <a:schemeClr val="tx1"/>
                  </a:solidFill>
                </a:rPr>
                <a:t>Social Network</a:t>
              </a:r>
            </a:p>
          </p:txBody>
        </p:sp>
        <p:sp>
          <p:nvSpPr>
            <p:cNvPr id="15" name="Rounded Rectangle 14">
              <a:extLst>
                <a:ext uri="{FF2B5EF4-FFF2-40B4-BE49-F238E27FC236}">
                  <a16:creationId xmlns:a16="http://schemas.microsoft.com/office/drawing/2014/main" id="{87575557-DA7E-A447-BA88-5A29BA10A050}"/>
                </a:ext>
              </a:extLst>
            </p:cNvPr>
            <p:cNvSpPr/>
            <p:nvPr/>
          </p:nvSpPr>
          <p:spPr bwMode="auto">
            <a:xfrm>
              <a:off x="2305051" y="4071938"/>
              <a:ext cx="1238250" cy="342900"/>
            </a:xfrm>
            <a:prstGeom prst="roundRect">
              <a:avLst>
                <a:gd name="adj" fmla="val 9033"/>
              </a:avLst>
            </a:prstGeom>
            <a:solidFill>
              <a:schemeClr val="bg1"/>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51433" tIns="25717" rIns="51433" bIns="25717" anchor="ctr"/>
            <a:lstStyle/>
            <a:p>
              <a:pPr algn="ctr" defTabSz="514181">
                <a:defRPr/>
              </a:pPr>
              <a:r>
                <a:rPr lang="en-US" sz="1294" dirty="0">
                  <a:solidFill>
                    <a:schemeClr val="tx1"/>
                  </a:solidFill>
                </a:rPr>
                <a:t>Chemical Network</a:t>
              </a:r>
            </a:p>
          </p:txBody>
        </p:sp>
        <p:pic>
          <p:nvPicPr>
            <p:cNvPr id="23569" name="Picture 3">
              <a:extLst>
                <a:ext uri="{FF2B5EF4-FFF2-40B4-BE49-F238E27FC236}">
                  <a16:creationId xmlns:a16="http://schemas.microsoft.com/office/drawing/2014/main" id="{4C57E3EC-E997-3F49-83EB-B1F0D33B9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37" y="1498999"/>
              <a:ext cx="1425179" cy="124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0" name="Picture 4">
              <a:extLst>
                <a:ext uri="{FF2B5EF4-FFF2-40B4-BE49-F238E27FC236}">
                  <a16:creationId xmlns:a16="http://schemas.microsoft.com/office/drawing/2014/main" id="{013B5643-9E16-9247-A156-FA4936B406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1888" y="1500187"/>
              <a:ext cx="1714500" cy="1158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1" name="Picture 5">
              <a:extLst>
                <a:ext uri="{FF2B5EF4-FFF2-40B4-BE49-F238E27FC236}">
                  <a16:creationId xmlns:a16="http://schemas.microsoft.com/office/drawing/2014/main" id="{B086E762-3990-7042-8931-3E859CACA6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4975" y="1502571"/>
              <a:ext cx="1457325" cy="111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2" name="Picture 6">
              <a:extLst>
                <a:ext uri="{FF2B5EF4-FFF2-40B4-BE49-F238E27FC236}">
                  <a16:creationId xmlns:a16="http://schemas.microsoft.com/office/drawing/2014/main" id="{AC482320-458D-C74B-9626-DB4A200AE1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1658" y="3171825"/>
              <a:ext cx="1212056" cy="806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3" name="Picture 7">
              <a:extLst>
                <a:ext uri="{FF2B5EF4-FFF2-40B4-BE49-F238E27FC236}">
                  <a16:creationId xmlns:a16="http://schemas.microsoft.com/office/drawing/2014/main" id="{A264A1FE-0F5C-DB48-BC17-B5038E48DD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4565" y="3317083"/>
              <a:ext cx="1221581" cy="66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4" name="Picture 9">
              <a:extLst>
                <a:ext uri="{FF2B5EF4-FFF2-40B4-BE49-F238E27FC236}">
                  <a16:creationId xmlns:a16="http://schemas.microsoft.com/office/drawing/2014/main" id="{76095843-56C9-F942-A182-48A307C706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5987" y="3300414"/>
              <a:ext cx="1191815" cy="72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ounded Rectangle 23">
              <a:extLst>
                <a:ext uri="{FF2B5EF4-FFF2-40B4-BE49-F238E27FC236}">
                  <a16:creationId xmlns:a16="http://schemas.microsoft.com/office/drawing/2014/main" id="{6BFE7E27-881D-AD4C-9B60-59FEBB7B7E24}"/>
                </a:ext>
              </a:extLst>
            </p:cNvPr>
            <p:cNvSpPr/>
            <p:nvPr/>
          </p:nvSpPr>
          <p:spPr bwMode="auto">
            <a:xfrm>
              <a:off x="5600701" y="4071937"/>
              <a:ext cx="1238250" cy="385763"/>
            </a:xfrm>
            <a:prstGeom prst="roundRect">
              <a:avLst>
                <a:gd name="adj" fmla="val 9033"/>
              </a:avLst>
            </a:prstGeom>
            <a:solidFill>
              <a:schemeClr val="bg1"/>
            </a:solidFill>
            <a:ln>
              <a:headEnd type="none" w="med" len="med"/>
              <a:tailEnd type="none" w="med" len="med"/>
            </a:ln>
            <a:effectLst/>
          </p:spPr>
          <p:style>
            <a:lnRef idx="0">
              <a:schemeClr val="accent6"/>
            </a:lnRef>
            <a:fillRef idx="3">
              <a:schemeClr val="accent6"/>
            </a:fillRef>
            <a:effectRef idx="3">
              <a:schemeClr val="accent6"/>
            </a:effectRef>
            <a:fontRef idx="minor">
              <a:schemeClr val="lt1"/>
            </a:fontRef>
          </p:style>
          <p:txBody>
            <a:bodyPr lIns="51433" tIns="25717" rIns="51433" bIns="25717" anchor="ctr"/>
            <a:lstStyle/>
            <a:p>
              <a:pPr algn="ctr" defTabSz="514181">
                <a:defRPr/>
              </a:pPr>
              <a:r>
                <a:rPr lang="en-US" sz="1294" dirty="0">
                  <a:solidFill>
                    <a:schemeClr val="tx1"/>
                  </a:solidFill>
                </a:rPr>
                <a:t>Web Graph</a:t>
              </a:r>
            </a:p>
          </p:txBody>
        </p:sp>
      </p:grpSp>
      <p:sp>
        <p:nvSpPr>
          <p:cNvPr id="23578" name="Title 1">
            <a:extLst>
              <a:ext uri="{FF2B5EF4-FFF2-40B4-BE49-F238E27FC236}">
                <a16:creationId xmlns:a16="http://schemas.microsoft.com/office/drawing/2014/main" id="{F1CA8134-3FBD-5746-A7A0-161F7E652060}"/>
              </a:ext>
            </a:extLst>
          </p:cNvPr>
          <p:cNvSpPr>
            <a:spLocks noGrp="1"/>
          </p:cNvSpPr>
          <p:nvPr>
            <p:ph type="title"/>
          </p:nvPr>
        </p:nvSpPr>
        <p:spPr>
          <a:xfrm>
            <a:off x="1764507" y="400050"/>
            <a:ext cx="5613797" cy="616744"/>
          </a:xfrm>
        </p:spPr>
        <p:txBody>
          <a:bodyPr vert="horz" lIns="67866" tIns="33338" rIns="67866" bIns="33338" rtlCol="0" anchor="ctr">
            <a:normAutofit/>
          </a:bodyPr>
          <a:lstStyle/>
          <a:p>
            <a:pPr eaLnBrk="1" hangingPunct="1"/>
            <a:r>
              <a:rPr altLang="en-US" sz="3000">
                <a:solidFill>
                  <a:schemeClr val="tx2"/>
                </a:solidFill>
                <a:latin typeface="Book Antiqua" panose="02040602050305030304" pitchFamily="18" charset="0"/>
                <a:ea typeface="MS PGothic" panose="020B0600070205080204" pitchFamily="34" charset="-128"/>
              </a:rPr>
              <a:t>Graph Databases</a:t>
            </a:r>
          </a:p>
        </p:txBody>
      </p:sp>
    </p:spTree>
    <p:extLst>
      <p:ext uri="{BB962C8B-B14F-4D97-AF65-F5344CB8AC3E}">
        <p14:creationId xmlns:p14="http://schemas.microsoft.com/office/powerpoint/2010/main" val="25185869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Query</a:t>
            </a:r>
          </a:p>
        </p:txBody>
      </p:sp>
      <p:sp>
        <p:nvSpPr>
          <p:cNvPr id="3" name="Content Placeholder 2"/>
          <p:cNvSpPr>
            <a:spLocks noGrp="1"/>
          </p:cNvSpPr>
          <p:nvPr>
            <p:ph idx="1"/>
          </p:nvPr>
        </p:nvSpPr>
        <p:spPr>
          <a:xfrm>
            <a:off x="457199" y="1200151"/>
            <a:ext cx="8631141" cy="3394472"/>
          </a:xfrm>
        </p:spPr>
        <p:txBody>
          <a:bodyPr>
            <a:normAutofit/>
          </a:bodyPr>
          <a:lstStyle/>
          <a:p>
            <a:r>
              <a:rPr lang="en-US" dirty="0"/>
              <a:t>Movies Tom Hanks acted in and their directors:</a:t>
            </a:r>
          </a:p>
          <a:p>
            <a:pPr marL="0" indent="0">
              <a:spcBef>
                <a:spcPts val="0"/>
              </a:spcBef>
              <a:buNone/>
            </a:pPr>
            <a:endParaRPr lang="en-US" sz="1350" dirty="0">
              <a:latin typeface="Courier New"/>
            </a:endParaRPr>
          </a:p>
          <a:p>
            <a:pPr marL="0" indent="0">
              <a:spcBef>
                <a:spcPts val="0"/>
              </a:spcBef>
              <a:buNone/>
            </a:pPr>
            <a:endParaRPr lang="en-US" sz="1350" dirty="0">
              <a:latin typeface="Courier New"/>
            </a:endParaRPr>
          </a:p>
          <a:p>
            <a:pPr marL="0" indent="0">
              <a:spcBef>
                <a:spcPts val="0"/>
              </a:spcBef>
              <a:buNone/>
            </a:pPr>
            <a:r>
              <a:rPr lang="en-US" sz="1350" dirty="0">
                <a:latin typeface="Courier New"/>
              </a:rPr>
              <a:t>match (</a:t>
            </a:r>
            <a:r>
              <a:rPr lang="en-US" sz="1350" dirty="0" err="1">
                <a:latin typeface="Courier New"/>
              </a:rPr>
              <a:t>tom:Person</a:t>
            </a:r>
            <a:r>
              <a:rPr lang="en-US" sz="1350" dirty="0">
                <a:latin typeface="Courier New"/>
              </a:rPr>
              <a:t> {</a:t>
            </a:r>
            <a:r>
              <a:rPr lang="en-US" sz="1350" dirty="0" err="1">
                <a:latin typeface="Courier New"/>
              </a:rPr>
              <a:t>name:"Tom</a:t>
            </a:r>
            <a:r>
              <a:rPr lang="en-US" sz="1350" dirty="0">
                <a:latin typeface="Courier New"/>
              </a:rPr>
              <a:t> Hanks"})-[:ACTED_IN]-&gt;(m)&lt;-[:DIRECTED]-(director) </a:t>
            </a:r>
          </a:p>
          <a:p>
            <a:pPr marL="0" indent="0">
              <a:spcBef>
                <a:spcPts val="0"/>
              </a:spcBef>
              <a:buNone/>
            </a:pPr>
            <a:r>
              <a:rPr lang="en-US" sz="1350" dirty="0">
                <a:latin typeface="Courier New"/>
              </a:rPr>
              <a:t>return </a:t>
            </a:r>
            <a:r>
              <a:rPr lang="en-US" sz="1350" dirty="0" err="1">
                <a:latin typeface="Courier New"/>
              </a:rPr>
              <a:t>m.title</a:t>
            </a:r>
            <a:r>
              <a:rPr lang="en-US" sz="1350" dirty="0">
                <a:latin typeface="Courier New"/>
              </a:rPr>
              <a:t>, </a:t>
            </a:r>
            <a:r>
              <a:rPr lang="en-US" sz="1350" dirty="0" err="1">
                <a:latin typeface="Courier New"/>
              </a:rPr>
              <a:t>director.name</a:t>
            </a:r>
            <a:r>
              <a:rPr lang="en-US" sz="1350" dirty="0">
                <a:latin typeface="Courier New"/>
              </a:rPr>
              <a:t> order by </a:t>
            </a:r>
            <a:r>
              <a:rPr lang="en-US" sz="1350" dirty="0" err="1">
                <a:latin typeface="Courier New"/>
              </a:rPr>
              <a:t>director.name</a:t>
            </a:r>
            <a:endParaRPr lang="en-US" sz="1350" dirty="0">
              <a:latin typeface="Courier New"/>
            </a:endParaRPr>
          </a:p>
        </p:txBody>
      </p:sp>
    </p:spTree>
    <p:extLst>
      <p:ext uri="{BB962C8B-B14F-4D97-AF65-F5344CB8AC3E}">
        <p14:creationId xmlns:p14="http://schemas.microsoft.com/office/powerpoint/2010/main" val="1523608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graphicFrame>
        <p:nvGraphicFramePr>
          <p:cNvPr id="4" name="Content Placeholder 3">
            <a:extLst>
              <a:ext uri="{FF2B5EF4-FFF2-40B4-BE49-F238E27FC236}">
                <a16:creationId xmlns:a16="http://schemas.microsoft.com/office/drawing/2014/main" id="{06ADE099-5685-EC4B-822C-953192F5C15E}"/>
              </a:ext>
            </a:extLst>
          </p:cNvPr>
          <p:cNvGraphicFramePr>
            <a:graphicFrameLocks noGrp="1"/>
          </p:cNvGraphicFramePr>
          <p:nvPr>
            <p:ph idx="1"/>
          </p:nvPr>
        </p:nvGraphicFramePr>
        <p:xfrm>
          <a:off x="2795930" y="1173099"/>
          <a:ext cx="3552140" cy="3448590"/>
        </p:xfrm>
        <a:graphic>
          <a:graphicData uri="http://schemas.openxmlformats.org/drawingml/2006/table">
            <a:tbl>
              <a:tblPr/>
              <a:tblGrid>
                <a:gridCol w="1776070">
                  <a:extLst>
                    <a:ext uri="{9D8B030D-6E8A-4147-A177-3AD203B41FA5}">
                      <a16:colId xmlns:a16="http://schemas.microsoft.com/office/drawing/2014/main" val="527184120"/>
                    </a:ext>
                  </a:extLst>
                </a:gridCol>
                <a:gridCol w="1776070">
                  <a:extLst>
                    <a:ext uri="{9D8B030D-6E8A-4147-A177-3AD203B41FA5}">
                      <a16:colId xmlns:a16="http://schemas.microsoft.com/office/drawing/2014/main" val="2551972390"/>
                    </a:ext>
                  </a:extLst>
                </a:gridCol>
              </a:tblGrid>
              <a:tr h="229905">
                <a:tc>
                  <a:txBody>
                    <a:bodyPr/>
                    <a:lstStyle/>
                    <a:p>
                      <a:pPr algn="l"/>
                      <a:r>
                        <a:rPr lang="en-US" sz="900" b="1">
                          <a:effectLst/>
                        </a:rPr>
                        <a:t>m.title</a:t>
                      </a:r>
                    </a:p>
                  </a:txBody>
                  <a:tcPr marL="44518" marR="74196" marT="46373" marB="46373" anchor="ctr">
                    <a:lnL>
                      <a:noFill/>
                    </a:lnL>
                    <a:lnR>
                      <a:noFill/>
                    </a:lnR>
                    <a:lnT>
                      <a:noFill/>
                    </a:lnT>
                    <a:lnB w="9525" cap="flat" cmpd="sng" algn="ctr">
                      <a:solidFill>
                        <a:srgbClr val="F4F4F4"/>
                      </a:solidFill>
                      <a:prstDash val="solid"/>
                      <a:round/>
                      <a:headEnd type="none" w="med" len="med"/>
                      <a:tailEnd type="none" w="med" len="med"/>
                    </a:lnB>
                    <a:solidFill>
                      <a:srgbClr val="5A6070"/>
                    </a:solidFill>
                  </a:tcPr>
                </a:tc>
                <a:tc>
                  <a:txBody>
                    <a:bodyPr/>
                    <a:lstStyle/>
                    <a:p>
                      <a:pPr algn="l"/>
                      <a:r>
                        <a:rPr lang="en-US" sz="900" b="1">
                          <a:effectLst/>
                        </a:rPr>
                        <a:t>director.name</a:t>
                      </a:r>
                    </a:p>
                  </a:txBody>
                  <a:tcPr marL="44518" marR="74196" marT="46373" marB="46373" anchor="ctr">
                    <a:lnL>
                      <a:noFill/>
                    </a:lnL>
                    <a:lnR>
                      <a:noFill/>
                    </a:lnR>
                    <a:lnT>
                      <a:noFill/>
                    </a:lnT>
                    <a:lnB w="9525" cap="flat" cmpd="sng" algn="ctr">
                      <a:solidFill>
                        <a:srgbClr val="F4F4F4"/>
                      </a:solidFill>
                      <a:prstDash val="solid"/>
                      <a:round/>
                      <a:headEnd type="none" w="med" len="med"/>
                      <a:tailEnd type="none" w="med" len="med"/>
                    </a:lnB>
                    <a:solidFill>
                      <a:srgbClr val="5A6070"/>
                    </a:solidFill>
                  </a:tcPr>
                </a:tc>
                <a:extLst>
                  <a:ext uri="{0D108BD9-81ED-4DB2-BD59-A6C34878D82A}">
                    <a16:rowId xmlns:a16="http://schemas.microsoft.com/office/drawing/2014/main" val="3960066485"/>
                  </a:ext>
                </a:extLst>
              </a:tr>
              <a:tr h="229905">
                <a:tc>
                  <a:txBody>
                    <a:bodyPr/>
                    <a:lstStyle/>
                    <a:p>
                      <a:pPr fontAlgn="t"/>
                      <a:r>
                        <a:rPr lang="en-US" sz="900">
                          <a:effectLst/>
                        </a:rPr>
                        <a:t>"A League of Their Own"</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tc>
                  <a:txBody>
                    <a:bodyPr/>
                    <a:lstStyle/>
                    <a:p>
                      <a:pPr fontAlgn="t"/>
                      <a:r>
                        <a:rPr lang="en-US" sz="900">
                          <a:effectLst/>
                        </a:rPr>
                        <a:t>"Penny Marshall"</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extLst>
                  <a:ext uri="{0D108BD9-81ED-4DB2-BD59-A6C34878D82A}">
                    <a16:rowId xmlns:a16="http://schemas.microsoft.com/office/drawing/2014/main" val="864281350"/>
                  </a:ext>
                </a:extLst>
              </a:tr>
              <a:tr h="229905">
                <a:tc>
                  <a:txBody>
                    <a:bodyPr/>
                    <a:lstStyle/>
                    <a:p>
                      <a:pPr fontAlgn="t"/>
                      <a:r>
                        <a:rPr lang="en-US" sz="900">
                          <a:effectLst/>
                        </a:rPr>
                        <a:t>"Cloud Atlas"</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tc>
                  <a:txBody>
                    <a:bodyPr/>
                    <a:lstStyle/>
                    <a:p>
                      <a:pPr fontAlgn="t"/>
                      <a:r>
                        <a:rPr lang="en-US" sz="900">
                          <a:effectLst/>
                        </a:rPr>
                        <a:t>"Tom Tykwer"</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extLst>
                  <a:ext uri="{0D108BD9-81ED-4DB2-BD59-A6C34878D82A}">
                    <a16:rowId xmlns:a16="http://schemas.microsoft.com/office/drawing/2014/main" val="929520043"/>
                  </a:ext>
                </a:extLst>
              </a:tr>
              <a:tr h="229905">
                <a:tc>
                  <a:txBody>
                    <a:bodyPr/>
                    <a:lstStyle/>
                    <a:p>
                      <a:pPr fontAlgn="t"/>
                      <a:r>
                        <a:rPr lang="en-US" sz="900">
                          <a:effectLst/>
                        </a:rPr>
                        <a:t>"Cloud Atlas"</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tc>
                  <a:txBody>
                    <a:bodyPr/>
                    <a:lstStyle/>
                    <a:p>
                      <a:pPr fontAlgn="t"/>
                      <a:r>
                        <a:rPr lang="en-US" sz="900">
                          <a:effectLst/>
                        </a:rPr>
                        <a:t>"Lana Wachowski"</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extLst>
                  <a:ext uri="{0D108BD9-81ED-4DB2-BD59-A6C34878D82A}">
                    <a16:rowId xmlns:a16="http://schemas.microsoft.com/office/drawing/2014/main" val="856546475"/>
                  </a:ext>
                </a:extLst>
              </a:tr>
              <a:tr h="229905">
                <a:tc>
                  <a:txBody>
                    <a:bodyPr/>
                    <a:lstStyle/>
                    <a:p>
                      <a:pPr fontAlgn="t"/>
                      <a:r>
                        <a:rPr lang="en-US" sz="900">
                          <a:effectLst/>
                        </a:rPr>
                        <a:t>"Cloud Atlas"</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tc>
                  <a:txBody>
                    <a:bodyPr/>
                    <a:lstStyle/>
                    <a:p>
                      <a:pPr fontAlgn="t"/>
                      <a:r>
                        <a:rPr lang="en-US" sz="900">
                          <a:effectLst/>
                        </a:rPr>
                        <a:t>"Lilly Wachowski"</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extLst>
                  <a:ext uri="{0D108BD9-81ED-4DB2-BD59-A6C34878D82A}">
                    <a16:rowId xmlns:a16="http://schemas.microsoft.com/office/drawing/2014/main" val="98804098"/>
                  </a:ext>
                </a:extLst>
              </a:tr>
              <a:tr h="229905">
                <a:tc>
                  <a:txBody>
                    <a:bodyPr/>
                    <a:lstStyle/>
                    <a:p>
                      <a:pPr fontAlgn="t"/>
                      <a:r>
                        <a:rPr lang="en-US" sz="900">
                          <a:effectLst/>
                        </a:rPr>
                        <a:t>"The Da Vinci Code"</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tc>
                  <a:txBody>
                    <a:bodyPr/>
                    <a:lstStyle/>
                    <a:p>
                      <a:pPr fontAlgn="t"/>
                      <a:r>
                        <a:rPr lang="en-US" sz="900">
                          <a:effectLst/>
                        </a:rPr>
                        <a:t>"Ron Howard"</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extLst>
                  <a:ext uri="{0D108BD9-81ED-4DB2-BD59-A6C34878D82A}">
                    <a16:rowId xmlns:a16="http://schemas.microsoft.com/office/drawing/2014/main" val="582276463"/>
                  </a:ext>
                </a:extLst>
              </a:tr>
              <a:tr h="229905">
                <a:tc>
                  <a:txBody>
                    <a:bodyPr/>
                    <a:lstStyle/>
                    <a:p>
                      <a:pPr fontAlgn="t"/>
                      <a:r>
                        <a:rPr lang="en-US" sz="900">
                          <a:effectLst/>
                        </a:rPr>
                        <a:t>"Sleepless in Seattle"</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tc>
                  <a:txBody>
                    <a:bodyPr/>
                    <a:lstStyle/>
                    <a:p>
                      <a:pPr fontAlgn="t"/>
                      <a:r>
                        <a:rPr lang="en-US" sz="900">
                          <a:effectLst/>
                        </a:rPr>
                        <a:t>"Nora Ephron"</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extLst>
                  <a:ext uri="{0D108BD9-81ED-4DB2-BD59-A6C34878D82A}">
                    <a16:rowId xmlns:a16="http://schemas.microsoft.com/office/drawing/2014/main" val="2403324485"/>
                  </a:ext>
                </a:extLst>
              </a:tr>
              <a:tr h="229905">
                <a:tc>
                  <a:txBody>
                    <a:bodyPr/>
                    <a:lstStyle/>
                    <a:p>
                      <a:pPr fontAlgn="t"/>
                      <a:r>
                        <a:rPr lang="en-US" sz="900">
                          <a:effectLst/>
                        </a:rPr>
                        <a:t>"The Polar Express"</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tc>
                  <a:txBody>
                    <a:bodyPr/>
                    <a:lstStyle/>
                    <a:p>
                      <a:pPr fontAlgn="t"/>
                      <a:r>
                        <a:rPr lang="en-US" sz="900">
                          <a:effectLst/>
                        </a:rPr>
                        <a:t>"Robert Zemeckis"</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extLst>
                  <a:ext uri="{0D108BD9-81ED-4DB2-BD59-A6C34878D82A}">
                    <a16:rowId xmlns:a16="http://schemas.microsoft.com/office/drawing/2014/main" val="1730960657"/>
                  </a:ext>
                </a:extLst>
              </a:tr>
              <a:tr h="229905">
                <a:tc>
                  <a:txBody>
                    <a:bodyPr/>
                    <a:lstStyle/>
                    <a:p>
                      <a:pPr fontAlgn="t"/>
                      <a:r>
                        <a:rPr lang="en-US" sz="900">
                          <a:effectLst/>
                        </a:rPr>
                        <a:t>"The Green Mile"</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tc>
                  <a:txBody>
                    <a:bodyPr/>
                    <a:lstStyle/>
                    <a:p>
                      <a:pPr fontAlgn="t"/>
                      <a:r>
                        <a:rPr lang="en-US" sz="900">
                          <a:effectLst/>
                        </a:rPr>
                        <a:t>"Frank Darabont"</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extLst>
                  <a:ext uri="{0D108BD9-81ED-4DB2-BD59-A6C34878D82A}">
                    <a16:rowId xmlns:a16="http://schemas.microsoft.com/office/drawing/2014/main" val="3200547882"/>
                  </a:ext>
                </a:extLst>
              </a:tr>
              <a:tr h="229905">
                <a:tc>
                  <a:txBody>
                    <a:bodyPr/>
                    <a:lstStyle/>
                    <a:p>
                      <a:pPr fontAlgn="t"/>
                      <a:r>
                        <a:rPr lang="en-US" sz="900">
                          <a:effectLst/>
                        </a:rPr>
                        <a:t>"Cast Away"</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tc>
                  <a:txBody>
                    <a:bodyPr/>
                    <a:lstStyle/>
                    <a:p>
                      <a:pPr fontAlgn="t"/>
                      <a:r>
                        <a:rPr lang="en-US" sz="900">
                          <a:effectLst/>
                        </a:rPr>
                        <a:t>"Robert Zemeckis"</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extLst>
                  <a:ext uri="{0D108BD9-81ED-4DB2-BD59-A6C34878D82A}">
                    <a16:rowId xmlns:a16="http://schemas.microsoft.com/office/drawing/2014/main" val="537977930"/>
                  </a:ext>
                </a:extLst>
              </a:tr>
              <a:tr h="229905">
                <a:tc>
                  <a:txBody>
                    <a:bodyPr/>
                    <a:lstStyle/>
                    <a:p>
                      <a:pPr fontAlgn="t"/>
                      <a:r>
                        <a:rPr lang="en-US" sz="900">
                          <a:effectLst/>
                        </a:rPr>
                        <a:t>"Charlie Wilson's War"</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tc>
                  <a:txBody>
                    <a:bodyPr/>
                    <a:lstStyle/>
                    <a:p>
                      <a:pPr fontAlgn="t"/>
                      <a:r>
                        <a:rPr lang="en-US" sz="900">
                          <a:effectLst/>
                        </a:rPr>
                        <a:t>"Mike Nichols"</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extLst>
                  <a:ext uri="{0D108BD9-81ED-4DB2-BD59-A6C34878D82A}">
                    <a16:rowId xmlns:a16="http://schemas.microsoft.com/office/drawing/2014/main" val="1229227101"/>
                  </a:ext>
                </a:extLst>
              </a:tr>
              <a:tr h="229905">
                <a:tc>
                  <a:txBody>
                    <a:bodyPr/>
                    <a:lstStyle/>
                    <a:p>
                      <a:pPr fontAlgn="t"/>
                      <a:r>
                        <a:rPr lang="en-US" sz="900">
                          <a:effectLst/>
                        </a:rPr>
                        <a:t>"That Thing You Do"</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tc>
                  <a:txBody>
                    <a:bodyPr/>
                    <a:lstStyle/>
                    <a:p>
                      <a:pPr fontAlgn="t"/>
                      <a:r>
                        <a:rPr lang="en-US" sz="900">
                          <a:effectLst/>
                        </a:rPr>
                        <a:t>"Tom Hanks"</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extLst>
                  <a:ext uri="{0D108BD9-81ED-4DB2-BD59-A6C34878D82A}">
                    <a16:rowId xmlns:a16="http://schemas.microsoft.com/office/drawing/2014/main" val="4226952601"/>
                  </a:ext>
                </a:extLst>
              </a:tr>
              <a:tr h="229905">
                <a:tc>
                  <a:txBody>
                    <a:bodyPr/>
                    <a:lstStyle/>
                    <a:p>
                      <a:pPr fontAlgn="t"/>
                      <a:r>
                        <a:rPr lang="en-US" sz="900">
                          <a:effectLst/>
                        </a:rPr>
                        <a:t>"Joe Versus the Volcano"</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tc>
                  <a:txBody>
                    <a:bodyPr/>
                    <a:lstStyle/>
                    <a:p>
                      <a:pPr fontAlgn="t"/>
                      <a:r>
                        <a:rPr lang="en-US" sz="900">
                          <a:effectLst/>
                        </a:rPr>
                        <a:t>"John Patrick Stanley"</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extLst>
                  <a:ext uri="{0D108BD9-81ED-4DB2-BD59-A6C34878D82A}">
                    <a16:rowId xmlns:a16="http://schemas.microsoft.com/office/drawing/2014/main" val="2966680990"/>
                  </a:ext>
                </a:extLst>
              </a:tr>
              <a:tr h="229905">
                <a:tc>
                  <a:txBody>
                    <a:bodyPr/>
                    <a:lstStyle/>
                    <a:p>
                      <a:pPr fontAlgn="t"/>
                      <a:r>
                        <a:rPr lang="en-US" sz="900">
                          <a:effectLst/>
                        </a:rPr>
                        <a:t>"Apollo 13"</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tc>
                  <a:txBody>
                    <a:bodyPr/>
                    <a:lstStyle/>
                    <a:p>
                      <a:pPr fontAlgn="t"/>
                      <a:r>
                        <a:rPr lang="en-US" sz="900">
                          <a:effectLst/>
                        </a:rPr>
                        <a:t>"Ron Howard"</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extLst>
                  <a:ext uri="{0D108BD9-81ED-4DB2-BD59-A6C34878D82A}">
                    <a16:rowId xmlns:a16="http://schemas.microsoft.com/office/drawing/2014/main" val="3448237719"/>
                  </a:ext>
                </a:extLst>
              </a:tr>
              <a:tr h="229905">
                <a:tc>
                  <a:txBody>
                    <a:bodyPr/>
                    <a:lstStyle/>
                    <a:p>
                      <a:pPr fontAlgn="t"/>
                      <a:r>
                        <a:rPr lang="en-US" sz="900">
                          <a:effectLst/>
                        </a:rPr>
                        <a:t>"You've Got Mail"</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tc>
                  <a:txBody>
                    <a:bodyPr/>
                    <a:lstStyle/>
                    <a:p>
                      <a:pPr fontAlgn="t"/>
                      <a:r>
                        <a:rPr lang="en-US" sz="900" dirty="0">
                          <a:effectLst/>
                        </a:rPr>
                        <a:t>"Nora Ephron"</a:t>
                      </a:r>
                    </a:p>
                  </a:txBody>
                  <a:tcPr marL="44518" marR="74196" marT="46373" marB="46373">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5A6070"/>
                    </a:solidFill>
                  </a:tcPr>
                </a:tc>
                <a:extLst>
                  <a:ext uri="{0D108BD9-81ED-4DB2-BD59-A6C34878D82A}">
                    <a16:rowId xmlns:a16="http://schemas.microsoft.com/office/drawing/2014/main" val="3117210265"/>
                  </a:ext>
                </a:extLst>
              </a:tr>
            </a:tbl>
          </a:graphicData>
        </a:graphic>
      </p:graphicFrame>
      <p:graphicFrame>
        <p:nvGraphicFramePr>
          <p:cNvPr id="5" name="Table 4">
            <a:extLst>
              <a:ext uri="{FF2B5EF4-FFF2-40B4-BE49-F238E27FC236}">
                <a16:creationId xmlns:a16="http://schemas.microsoft.com/office/drawing/2014/main" id="{1AEE1A64-CEC7-794F-82BA-EB6E89C260F0}"/>
              </a:ext>
            </a:extLst>
          </p:cNvPr>
          <p:cNvGraphicFramePr>
            <a:graphicFrameLocks noGrp="1"/>
          </p:cNvGraphicFramePr>
          <p:nvPr/>
        </p:nvGraphicFramePr>
        <p:xfrm>
          <a:off x="2795930" y="1173099"/>
          <a:ext cx="3552140" cy="3448590"/>
        </p:xfrm>
        <a:graphic>
          <a:graphicData uri="http://schemas.openxmlformats.org/drawingml/2006/table">
            <a:tbl>
              <a:tblPr>
                <a:tableStyleId>{3C2FFA5D-87B4-456A-9821-1D502468CF0F}</a:tableStyleId>
              </a:tblPr>
              <a:tblGrid>
                <a:gridCol w="1776070">
                  <a:extLst>
                    <a:ext uri="{9D8B030D-6E8A-4147-A177-3AD203B41FA5}">
                      <a16:colId xmlns:a16="http://schemas.microsoft.com/office/drawing/2014/main" val="3608819453"/>
                    </a:ext>
                  </a:extLst>
                </a:gridCol>
                <a:gridCol w="1776070">
                  <a:extLst>
                    <a:ext uri="{9D8B030D-6E8A-4147-A177-3AD203B41FA5}">
                      <a16:colId xmlns:a16="http://schemas.microsoft.com/office/drawing/2014/main" val="1615403015"/>
                    </a:ext>
                  </a:extLst>
                </a:gridCol>
              </a:tblGrid>
              <a:tr h="229905">
                <a:tc>
                  <a:txBody>
                    <a:bodyPr/>
                    <a:lstStyle/>
                    <a:p>
                      <a:pPr algn="l"/>
                      <a:r>
                        <a:rPr lang="en-US" sz="900" b="1">
                          <a:effectLst/>
                        </a:rPr>
                        <a:t>m.title</a:t>
                      </a:r>
                    </a:p>
                  </a:txBody>
                  <a:tcPr marL="44518" marR="74196" marT="46373" marB="46373" anchor="ctr"/>
                </a:tc>
                <a:tc>
                  <a:txBody>
                    <a:bodyPr/>
                    <a:lstStyle/>
                    <a:p>
                      <a:pPr algn="l"/>
                      <a:r>
                        <a:rPr lang="en-US" sz="900" b="1">
                          <a:effectLst/>
                        </a:rPr>
                        <a:t>director.name</a:t>
                      </a:r>
                    </a:p>
                  </a:txBody>
                  <a:tcPr marL="44518" marR="74196" marT="46373" marB="46373" anchor="ctr"/>
                </a:tc>
                <a:extLst>
                  <a:ext uri="{0D108BD9-81ED-4DB2-BD59-A6C34878D82A}">
                    <a16:rowId xmlns:a16="http://schemas.microsoft.com/office/drawing/2014/main" val="822437301"/>
                  </a:ext>
                </a:extLst>
              </a:tr>
              <a:tr h="229905">
                <a:tc>
                  <a:txBody>
                    <a:bodyPr/>
                    <a:lstStyle/>
                    <a:p>
                      <a:pPr fontAlgn="t"/>
                      <a:r>
                        <a:rPr lang="en-US" sz="900">
                          <a:effectLst/>
                        </a:rPr>
                        <a:t>"The Green Mile"</a:t>
                      </a:r>
                    </a:p>
                  </a:txBody>
                  <a:tcPr marL="44518" marR="74196" marT="46373" marB="46373"/>
                </a:tc>
                <a:tc>
                  <a:txBody>
                    <a:bodyPr/>
                    <a:lstStyle/>
                    <a:p>
                      <a:pPr fontAlgn="t"/>
                      <a:r>
                        <a:rPr lang="en-US" sz="900">
                          <a:effectLst/>
                        </a:rPr>
                        <a:t>"Frank Darabont"</a:t>
                      </a:r>
                    </a:p>
                  </a:txBody>
                  <a:tcPr marL="44518" marR="74196" marT="46373" marB="46373"/>
                </a:tc>
                <a:extLst>
                  <a:ext uri="{0D108BD9-81ED-4DB2-BD59-A6C34878D82A}">
                    <a16:rowId xmlns:a16="http://schemas.microsoft.com/office/drawing/2014/main" val="3552028661"/>
                  </a:ext>
                </a:extLst>
              </a:tr>
              <a:tr h="229905">
                <a:tc>
                  <a:txBody>
                    <a:bodyPr/>
                    <a:lstStyle/>
                    <a:p>
                      <a:pPr fontAlgn="t"/>
                      <a:r>
                        <a:rPr lang="en-US" sz="900">
                          <a:effectLst/>
                        </a:rPr>
                        <a:t>"Joe Versus the Volcano"</a:t>
                      </a:r>
                    </a:p>
                  </a:txBody>
                  <a:tcPr marL="44518" marR="74196" marT="46373" marB="46373"/>
                </a:tc>
                <a:tc>
                  <a:txBody>
                    <a:bodyPr/>
                    <a:lstStyle/>
                    <a:p>
                      <a:pPr fontAlgn="t"/>
                      <a:r>
                        <a:rPr lang="en-US" sz="900">
                          <a:effectLst/>
                        </a:rPr>
                        <a:t>"John Patrick Stanley"</a:t>
                      </a:r>
                    </a:p>
                  </a:txBody>
                  <a:tcPr marL="44518" marR="74196" marT="46373" marB="46373"/>
                </a:tc>
                <a:extLst>
                  <a:ext uri="{0D108BD9-81ED-4DB2-BD59-A6C34878D82A}">
                    <a16:rowId xmlns:a16="http://schemas.microsoft.com/office/drawing/2014/main" val="3978742059"/>
                  </a:ext>
                </a:extLst>
              </a:tr>
              <a:tr h="229905">
                <a:tc>
                  <a:txBody>
                    <a:bodyPr/>
                    <a:lstStyle/>
                    <a:p>
                      <a:pPr fontAlgn="t"/>
                      <a:r>
                        <a:rPr lang="en-US" sz="900">
                          <a:effectLst/>
                        </a:rPr>
                        <a:t>"Cloud Atlas"</a:t>
                      </a:r>
                    </a:p>
                  </a:txBody>
                  <a:tcPr marL="44518" marR="74196" marT="46373" marB="46373"/>
                </a:tc>
                <a:tc>
                  <a:txBody>
                    <a:bodyPr/>
                    <a:lstStyle/>
                    <a:p>
                      <a:pPr fontAlgn="t"/>
                      <a:r>
                        <a:rPr lang="en-US" sz="900">
                          <a:effectLst/>
                        </a:rPr>
                        <a:t>"Lana Wachowski"</a:t>
                      </a:r>
                    </a:p>
                  </a:txBody>
                  <a:tcPr marL="44518" marR="74196" marT="46373" marB="46373"/>
                </a:tc>
                <a:extLst>
                  <a:ext uri="{0D108BD9-81ED-4DB2-BD59-A6C34878D82A}">
                    <a16:rowId xmlns:a16="http://schemas.microsoft.com/office/drawing/2014/main" val="1146551484"/>
                  </a:ext>
                </a:extLst>
              </a:tr>
              <a:tr h="229905">
                <a:tc>
                  <a:txBody>
                    <a:bodyPr/>
                    <a:lstStyle/>
                    <a:p>
                      <a:pPr fontAlgn="t"/>
                      <a:r>
                        <a:rPr lang="en-US" sz="900">
                          <a:effectLst/>
                        </a:rPr>
                        <a:t>"Cloud Atlas"</a:t>
                      </a:r>
                    </a:p>
                  </a:txBody>
                  <a:tcPr marL="44518" marR="74196" marT="46373" marB="46373"/>
                </a:tc>
                <a:tc>
                  <a:txBody>
                    <a:bodyPr/>
                    <a:lstStyle/>
                    <a:p>
                      <a:pPr fontAlgn="t"/>
                      <a:r>
                        <a:rPr lang="en-US" sz="900">
                          <a:effectLst/>
                        </a:rPr>
                        <a:t>"Lilly Wachowski"</a:t>
                      </a:r>
                    </a:p>
                  </a:txBody>
                  <a:tcPr marL="44518" marR="74196" marT="46373" marB="46373"/>
                </a:tc>
                <a:extLst>
                  <a:ext uri="{0D108BD9-81ED-4DB2-BD59-A6C34878D82A}">
                    <a16:rowId xmlns:a16="http://schemas.microsoft.com/office/drawing/2014/main" val="3178855329"/>
                  </a:ext>
                </a:extLst>
              </a:tr>
              <a:tr h="229905">
                <a:tc>
                  <a:txBody>
                    <a:bodyPr/>
                    <a:lstStyle/>
                    <a:p>
                      <a:pPr fontAlgn="t"/>
                      <a:r>
                        <a:rPr lang="en-US" sz="900">
                          <a:effectLst/>
                        </a:rPr>
                        <a:t>"Charlie Wilson's War"</a:t>
                      </a:r>
                    </a:p>
                  </a:txBody>
                  <a:tcPr marL="44518" marR="74196" marT="46373" marB="46373"/>
                </a:tc>
                <a:tc>
                  <a:txBody>
                    <a:bodyPr/>
                    <a:lstStyle/>
                    <a:p>
                      <a:pPr fontAlgn="t"/>
                      <a:r>
                        <a:rPr lang="en-US" sz="900">
                          <a:effectLst/>
                        </a:rPr>
                        <a:t>"Mike Nichols"</a:t>
                      </a:r>
                    </a:p>
                  </a:txBody>
                  <a:tcPr marL="44518" marR="74196" marT="46373" marB="46373"/>
                </a:tc>
                <a:extLst>
                  <a:ext uri="{0D108BD9-81ED-4DB2-BD59-A6C34878D82A}">
                    <a16:rowId xmlns:a16="http://schemas.microsoft.com/office/drawing/2014/main" val="1865135687"/>
                  </a:ext>
                </a:extLst>
              </a:tr>
              <a:tr h="229905">
                <a:tc>
                  <a:txBody>
                    <a:bodyPr/>
                    <a:lstStyle/>
                    <a:p>
                      <a:pPr fontAlgn="t"/>
                      <a:r>
                        <a:rPr lang="en-US" sz="900">
                          <a:effectLst/>
                        </a:rPr>
                        <a:t>"Sleepless in Seattle"</a:t>
                      </a:r>
                    </a:p>
                  </a:txBody>
                  <a:tcPr marL="44518" marR="74196" marT="46373" marB="46373"/>
                </a:tc>
                <a:tc>
                  <a:txBody>
                    <a:bodyPr/>
                    <a:lstStyle/>
                    <a:p>
                      <a:pPr fontAlgn="t"/>
                      <a:r>
                        <a:rPr lang="en-US" sz="900">
                          <a:effectLst/>
                        </a:rPr>
                        <a:t>"Nora Ephron"</a:t>
                      </a:r>
                    </a:p>
                  </a:txBody>
                  <a:tcPr marL="44518" marR="74196" marT="46373" marB="46373"/>
                </a:tc>
                <a:extLst>
                  <a:ext uri="{0D108BD9-81ED-4DB2-BD59-A6C34878D82A}">
                    <a16:rowId xmlns:a16="http://schemas.microsoft.com/office/drawing/2014/main" val="1216759639"/>
                  </a:ext>
                </a:extLst>
              </a:tr>
              <a:tr h="229905">
                <a:tc>
                  <a:txBody>
                    <a:bodyPr/>
                    <a:lstStyle/>
                    <a:p>
                      <a:pPr fontAlgn="t"/>
                      <a:r>
                        <a:rPr lang="en-US" sz="900">
                          <a:effectLst/>
                        </a:rPr>
                        <a:t>"You've Got Mail"</a:t>
                      </a:r>
                    </a:p>
                  </a:txBody>
                  <a:tcPr marL="44518" marR="74196" marT="46373" marB="46373"/>
                </a:tc>
                <a:tc>
                  <a:txBody>
                    <a:bodyPr/>
                    <a:lstStyle/>
                    <a:p>
                      <a:pPr fontAlgn="t"/>
                      <a:r>
                        <a:rPr lang="en-US" sz="900" dirty="0">
                          <a:effectLst/>
                        </a:rPr>
                        <a:t>"Nora Ephron"</a:t>
                      </a:r>
                    </a:p>
                  </a:txBody>
                  <a:tcPr marL="44518" marR="74196" marT="46373" marB="46373"/>
                </a:tc>
                <a:extLst>
                  <a:ext uri="{0D108BD9-81ED-4DB2-BD59-A6C34878D82A}">
                    <a16:rowId xmlns:a16="http://schemas.microsoft.com/office/drawing/2014/main" val="2193482904"/>
                  </a:ext>
                </a:extLst>
              </a:tr>
              <a:tr h="229905">
                <a:tc>
                  <a:txBody>
                    <a:bodyPr/>
                    <a:lstStyle/>
                    <a:p>
                      <a:pPr fontAlgn="t"/>
                      <a:r>
                        <a:rPr lang="en-US" sz="900">
                          <a:effectLst/>
                        </a:rPr>
                        <a:t>"A League of Their Own"</a:t>
                      </a:r>
                    </a:p>
                  </a:txBody>
                  <a:tcPr marL="44518" marR="74196" marT="46373" marB="46373"/>
                </a:tc>
                <a:tc>
                  <a:txBody>
                    <a:bodyPr/>
                    <a:lstStyle/>
                    <a:p>
                      <a:pPr fontAlgn="t"/>
                      <a:r>
                        <a:rPr lang="en-US" sz="900">
                          <a:effectLst/>
                        </a:rPr>
                        <a:t>"Penny Marshall"</a:t>
                      </a:r>
                    </a:p>
                  </a:txBody>
                  <a:tcPr marL="44518" marR="74196" marT="46373" marB="46373"/>
                </a:tc>
                <a:extLst>
                  <a:ext uri="{0D108BD9-81ED-4DB2-BD59-A6C34878D82A}">
                    <a16:rowId xmlns:a16="http://schemas.microsoft.com/office/drawing/2014/main" val="845190858"/>
                  </a:ext>
                </a:extLst>
              </a:tr>
              <a:tr h="229905">
                <a:tc>
                  <a:txBody>
                    <a:bodyPr/>
                    <a:lstStyle/>
                    <a:p>
                      <a:pPr fontAlgn="t"/>
                      <a:r>
                        <a:rPr lang="en-US" sz="900">
                          <a:effectLst/>
                        </a:rPr>
                        <a:t>"The Polar Express"</a:t>
                      </a:r>
                    </a:p>
                  </a:txBody>
                  <a:tcPr marL="44518" marR="74196" marT="46373" marB="46373"/>
                </a:tc>
                <a:tc>
                  <a:txBody>
                    <a:bodyPr/>
                    <a:lstStyle/>
                    <a:p>
                      <a:pPr fontAlgn="t"/>
                      <a:r>
                        <a:rPr lang="en-US" sz="900">
                          <a:effectLst/>
                        </a:rPr>
                        <a:t>"Robert Zemeckis"</a:t>
                      </a:r>
                    </a:p>
                  </a:txBody>
                  <a:tcPr marL="44518" marR="74196" marT="46373" marB="46373"/>
                </a:tc>
                <a:extLst>
                  <a:ext uri="{0D108BD9-81ED-4DB2-BD59-A6C34878D82A}">
                    <a16:rowId xmlns:a16="http://schemas.microsoft.com/office/drawing/2014/main" val="534265749"/>
                  </a:ext>
                </a:extLst>
              </a:tr>
              <a:tr h="229905">
                <a:tc>
                  <a:txBody>
                    <a:bodyPr/>
                    <a:lstStyle/>
                    <a:p>
                      <a:pPr fontAlgn="t"/>
                      <a:r>
                        <a:rPr lang="en-US" sz="900">
                          <a:effectLst/>
                        </a:rPr>
                        <a:t>"Cast Away"</a:t>
                      </a:r>
                    </a:p>
                  </a:txBody>
                  <a:tcPr marL="44518" marR="74196" marT="46373" marB="46373"/>
                </a:tc>
                <a:tc>
                  <a:txBody>
                    <a:bodyPr/>
                    <a:lstStyle/>
                    <a:p>
                      <a:pPr fontAlgn="t"/>
                      <a:r>
                        <a:rPr lang="en-US" sz="900">
                          <a:effectLst/>
                        </a:rPr>
                        <a:t>"Robert Zemeckis"</a:t>
                      </a:r>
                    </a:p>
                  </a:txBody>
                  <a:tcPr marL="44518" marR="74196" marT="46373" marB="46373"/>
                </a:tc>
                <a:extLst>
                  <a:ext uri="{0D108BD9-81ED-4DB2-BD59-A6C34878D82A}">
                    <a16:rowId xmlns:a16="http://schemas.microsoft.com/office/drawing/2014/main" val="4234179804"/>
                  </a:ext>
                </a:extLst>
              </a:tr>
              <a:tr h="229905">
                <a:tc>
                  <a:txBody>
                    <a:bodyPr/>
                    <a:lstStyle/>
                    <a:p>
                      <a:pPr fontAlgn="t"/>
                      <a:r>
                        <a:rPr lang="en-US" sz="900">
                          <a:effectLst/>
                        </a:rPr>
                        <a:t>"The Da Vinci Code"</a:t>
                      </a:r>
                    </a:p>
                  </a:txBody>
                  <a:tcPr marL="44518" marR="74196" marT="46373" marB="46373"/>
                </a:tc>
                <a:tc>
                  <a:txBody>
                    <a:bodyPr/>
                    <a:lstStyle/>
                    <a:p>
                      <a:pPr fontAlgn="t"/>
                      <a:r>
                        <a:rPr lang="en-US" sz="900">
                          <a:effectLst/>
                        </a:rPr>
                        <a:t>"Ron Howard"</a:t>
                      </a:r>
                    </a:p>
                  </a:txBody>
                  <a:tcPr marL="44518" marR="74196" marT="46373" marB="46373"/>
                </a:tc>
                <a:extLst>
                  <a:ext uri="{0D108BD9-81ED-4DB2-BD59-A6C34878D82A}">
                    <a16:rowId xmlns:a16="http://schemas.microsoft.com/office/drawing/2014/main" val="1157650601"/>
                  </a:ext>
                </a:extLst>
              </a:tr>
              <a:tr h="229905">
                <a:tc>
                  <a:txBody>
                    <a:bodyPr/>
                    <a:lstStyle/>
                    <a:p>
                      <a:pPr fontAlgn="t"/>
                      <a:r>
                        <a:rPr lang="en-US" sz="900">
                          <a:effectLst/>
                        </a:rPr>
                        <a:t>"Apollo 13"</a:t>
                      </a:r>
                    </a:p>
                  </a:txBody>
                  <a:tcPr marL="44518" marR="74196" marT="46373" marB="46373"/>
                </a:tc>
                <a:tc>
                  <a:txBody>
                    <a:bodyPr/>
                    <a:lstStyle/>
                    <a:p>
                      <a:pPr fontAlgn="t"/>
                      <a:r>
                        <a:rPr lang="en-US" sz="900">
                          <a:effectLst/>
                        </a:rPr>
                        <a:t>"Ron Howard"</a:t>
                      </a:r>
                    </a:p>
                  </a:txBody>
                  <a:tcPr marL="44518" marR="74196" marT="46373" marB="46373"/>
                </a:tc>
                <a:extLst>
                  <a:ext uri="{0D108BD9-81ED-4DB2-BD59-A6C34878D82A}">
                    <a16:rowId xmlns:a16="http://schemas.microsoft.com/office/drawing/2014/main" val="4007763486"/>
                  </a:ext>
                </a:extLst>
              </a:tr>
              <a:tr h="229905">
                <a:tc>
                  <a:txBody>
                    <a:bodyPr/>
                    <a:lstStyle/>
                    <a:p>
                      <a:pPr fontAlgn="t"/>
                      <a:r>
                        <a:rPr lang="en-US" sz="900">
                          <a:effectLst/>
                        </a:rPr>
                        <a:t>"That Thing You Do"</a:t>
                      </a:r>
                    </a:p>
                  </a:txBody>
                  <a:tcPr marL="44518" marR="74196" marT="46373" marB="46373"/>
                </a:tc>
                <a:tc>
                  <a:txBody>
                    <a:bodyPr/>
                    <a:lstStyle/>
                    <a:p>
                      <a:pPr fontAlgn="t"/>
                      <a:r>
                        <a:rPr lang="en-US" sz="900">
                          <a:effectLst/>
                        </a:rPr>
                        <a:t>"Tom Hanks"</a:t>
                      </a:r>
                    </a:p>
                  </a:txBody>
                  <a:tcPr marL="44518" marR="74196" marT="46373" marB="46373"/>
                </a:tc>
                <a:extLst>
                  <a:ext uri="{0D108BD9-81ED-4DB2-BD59-A6C34878D82A}">
                    <a16:rowId xmlns:a16="http://schemas.microsoft.com/office/drawing/2014/main" val="1889710899"/>
                  </a:ext>
                </a:extLst>
              </a:tr>
              <a:tr h="229905">
                <a:tc>
                  <a:txBody>
                    <a:bodyPr/>
                    <a:lstStyle/>
                    <a:p>
                      <a:pPr fontAlgn="t"/>
                      <a:r>
                        <a:rPr lang="en-US" sz="900">
                          <a:effectLst/>
                        </a:rPr>
                        <a:t>"Cloud Atlas"</a:t>
                      </a:r>
                    </a:p>
                  </a:txBody>
                  <a:tcPr marL="44518" marR="74196" marT="46373" marB="46373"/>
                </a:tc>
                <a:tc>
                  <a:txBody>
                    <a:bodyPr/>
                    <a:lstStyle/>
                    <a:p>
                      <a:pPr fontAlgn="t"/>
                      <a:r>
                        <a:rPr lang="en-US" sz="900" dirty="0">
                          <a:effectLst/>
                        </a:rPr>
                        <a:t>"Tom </a:t>
                      </a:r>
                      <a:r>
                        <a:rPr lang="en-US" sz="900" dirty="0" err="1">
                          <a:effectLst/>
                        </a:rPr>
                        <a:t>Tykwer</a:t>
                      </a:r>
                      <a:r>
                        <a:rPr lang="en-US" sz="900" dirty="0">
                          <a:effectLst/>
                        </a:rPr>
                        <a:t>"</a:t>
                      </a:r>
                    </a:p>
                  </a:txBody>
                  <a:tcPr marL="44518" marR="74196" marT="46373" marB="46373"/>
                </a:tc>
                <a:extLst>
                  <a:ext uri="{0D108BD9-81ED-4DB2-BD59-A6C34878D82A}">
                    <a16:rowId xmlns:a16="http://schemas.microsoft.com/office/drawing/2014/main" val="3496190297"/>
                  </a:ext>
                </a:extLst>
              </a:tr>
            </a:tbl>
          </a:graphicData>
        </a:graphic>
      </p:graphicFrame>
    </p:spTree>
    <p:extLst>
      <p:ext uri="{BB962C8B-B14F-4D97-AF65-F5344CB8AC3E}">
        <p14:creationId xmlns:p14="http://schemas.microsoft.com/office/powerpoint/2010/main" val="2398469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485900" y="627534"/>
            <a:ext cx="6172200" cy="435695"/>
          </a:xfrm>
        </p:spPr>
        <p:txBody>
          <a:bodyPr>
            <a:noAutofit/>
          </a:bodyPr>
          <a:lstStyle/>
          <a:p>
            <a:r>
              <a:rPr lang="en-US" sz="2400" dirty="0">
                <a:latin typeface="Helvetica" pitchFamily="34" charset="0"/>
              </a:rPr>
              <a:t>The Structure of a Cypher Query</a:t>
            </a:r>
            <a:endParaRPr lang="en-US" sz="2400" dirty="0"/>
          </a:p>
        </p:txBody>
      </p:sp>
      <p:sp>
        <p:nvSpPr>
          <p:cNvPr id="13" name="Content Placeholder 12"/>
          <p:cNvSpPr>
            <a:spLocks noGrp="1"/>
          </p:cNvSpPr>
          <p:nvPr>
            <p:ph idx="1"/>
          </p:nvPr>
        </p:nvSpPr>
        <p:spPr/>
        <p:txBody>
          <a:bodyPr>
            <a:noAutofit/>
          </a:bodyPr>
          <a:lstStyle/>
          <a:p>
            <a:r>
              <a:rPr lang="en-US" sz="1500" dirty="0">
                <a:latin typeface="Helvetica" pitchFamily="34" charset="0"/>
              </a:rPr>
              <a:t>Nodes are surrounded with</a:t>
            </a:r>
            <a:br>
              <a:rPr lang="en-US" sz="1500" dirty="0">
                <a:latin typeface="Helvetica" pitchFamily="34" charset="0"/>
              </a:rPr>
            </a:br>
            <a:r>
              <a:rPr lang="en-US" sz="1500" dirty="0">
                <a:latin typeface="Helvetica" pitchFamily="34" charset="0"/>
              </a:rPr>
              <a:t>parentheses which look like circles, e.g. (a)</a:t>
            </a:r>
          </a:p>
          <a:p>
            <a:r>
              <a:rPr lang="en-US" sz="1500" dirty="0">
                <a:latin typeface="Helvetica" pitchFamily="34" charset="0"/>
              </a:rPr>
              <a:t>A relationship is basically an arrow --&gt;</a:t>
            </a:r>
            <a:br>
              <a:rPr lang="en-US" sz="1500" dirty="0">
                <a:latin typeface="Helvetica" pitchFamily="34" charset="0"/>
              </a:rPr>
            </a:br>
            <a:r>
              <a:rPr lang="en-US" sz="1500" dirty="0">
                <a:latin typeface="Helvetica" pitchFamily="34" charset="0"/>
              </a:rPr>
              <a:t>between two nodes with additional</a:t>
            </a:r>
            <a:br>
              <a:rPr lang="en-US" sz="1500" dirty="0">
                <a:latin typeface="Helvetica" pitchFamily="34" charset="0"/>
              </a:rPr>
            </a:br>
            <a:r>
              <a:rPr lang="en-US" sz="1500" dirty="0">
                <a:latin typeface="Helvetica" pitchFamily="34" charset="0"/>
              </a:rPr>
              <a:t>information placed in square brackets</a:t>
            </a:r>
            <a:br>
              <a:rPr lang="en-US" sz="1500" dirty="0">
                <a:latin typeface="Helvetica" pitchFamily="34" charset="0"/>
              </a:rPr>
            </a:br>
            <a:r>
              <a:rPr lang="en-US" sz="1500" dirty="0">
                <a:latin typeface="Helvetica" pitchFamily="34" charset="0"/>
              </a:rPr>
              <a:t>inside of the arrow</a:t>
            </a:r>
          </a:p>
          <a:p>
            <a:r>
              <a:rPr lang="en-US" sz="1500" dirty="0">
                <a:latin typeface="Helvetica" pitchFamily="34" charset="0"/>
              </a:rPr>
              <a:t>A query is comprised of several distinct clauses, like:</a:t>
            </a:r>
          </a:p>
          <a:p>
            <a:pPr lvl="1"/>
            <a:r>
              <a:rPr lang="en-US" sz="1500" dirty="0">
                <a:latin typeface="Helvetica" pitchFamily="34" charset="0"/>
              </a:rPr>
              <a:t>MATCH: The graph pattern to match. This is the most common way to get data from the graph. </a:t>
            </a:r>
          </a:p>
          <a:p>
            <a:pPr lvl="1"/>
            <a:r>
              <a:rPr lang="en-US" sz="1500" dirty="0">
                <a:latin typeface="Helvetica" pitchFamily="34" charset="0"/>
              </a:rPr>
              <a:t>WHERE: Not a clause in its own right, but rather part of MATCH, OPTIONAL MATCH and WITH. Adds constraints to a pattern, or filters the intermediate result passing through WITH. </a:t>
            </a:r>
          </a:p>
          <a:p>
            <a:pPr lvl="1"/>
            <a:r>
              <a:rPr lang="en-US" sz="1500" dirty="0">
                <a:latin typeface="Helvetica" pitchFamily="34" charset="0"/>
              </a:rPr>
              <a:t>RETURN: What to return.</a:t>
            </a:r>
          </a:p>
        </p:txBody>
      </p:sp>
      <p:sp>
        <p:nvSpPr>
          <p:cNvPr id="11" name="Slide Number Placeholder 10"/>
          <p:cNvSpPr>
            <a:spLocks noGrp="1"/>
          </p:cNvSpPr>
          <p:nvPr>
            <p:ph type="sldNum" sz="quarter" idx="12"/>
          </p:nvPr>
        </p:nvSpPr>
        <p:spPr/>
        <p:txBody>
          <a:bodyPr/>
          <a:lstStyle/>
          <a:p>
            <a:fld id="{CB144CF4-E734-4CD7-89CC-C6716656D037}" type="slidenum">
              <a:rPr lang="ru-RU" smtClean="0"/>
              <a:t>52</a:t>
            </a:fld>
            <a:endParaRPr lang="ru-RU"/>
          </a:p>
        </p:txBody>
      </p:sp>
      <p:sp>
        <p:nvSpPr>
          <p:cNvPr id="10" name="Footer Placeholder 3"/>
          <p:cNvSpPr>
            <a:spLocks noGrp="1"/>
          </p:cNvSpPr>
          <p:nvPr>
            <p:ph type="ftr" sz="quarter" idx="11"/>
          </p:nvPr>
        </p:nvSpPr>
        <p:spPr>
          <a:xfrm>
            <a:off x="3383868" y="4767264"/>
            <a:ext cx="2484276" cy="273844"/>
          </a:xfrm>
        </p:spPr>
        <p:txBody>
          <a:bodyPr/>
          <a:lstStyle/>
          <a:p>
            <a:r>
              <a:rPr lang="en-US" sz="675" b="1" dirty="0">
                <a:latin typeface="Helvetica" pitchFamily="34" charset="0"/>
              </a:rPr>
              <a:t>Frontiers of Network Science: Introduction to Neo4j 2019</a:t>
            </a:r>
            <a:endParaRPr lang="ru-RU" sz="675" b="1" dirty="0"/>
          </a:p>
        </p:txBody>
      </p:sp>
      <p:sp>
        <p:nvSpPr>
          <p:cNvPr id="9" name="Subtitle 2"/>
          <p:cNvSpPr txBox="1">
            <a:spLocks/>
          </p:cNvSpPr>
          <p:nvPr/>
        </p:nvSpPr>
        <p:spPr>
          <a:xfrm flipH="1">
            <a:off x="1979713" y="137161"/>
            <a:ext cx="34289" cy="377190"/>
          </a:xfrm>
          <a:prstGeom prst="rect">
            <a:avLst/>
          </a:prstGeom>
          <a:solidFill>
            <a:schemeClr val="bg1"/>
          </a:solidFill>
        </p:spPr>
        <p:txBody>
          <a:bodyPr vert="horz" lIns="68580" tIns="34290" rIns="68580" bIns="34290" rtlCol="0">
            <a:normAutofit/>
          </a:bodyPr>
          <a:lstStyle/>
          <a:p>
            <a:pPr>
              <a:spcBef>
                <a:spcPct val="20000"/>
              </a:spcBef>
            </a:pPr>
            <a:endParaRPr lang="en-US" sz="1200" b="1" dirty="0">
              <a:solidFill>
                <a:schemeClr val="bg1"/>
              </a:solidFill>
              <a:latin typeface="Helvetica" pitchFamily="36" charset="0"/>
              <a:ea typeface="Helvetica" pitchFamily="36" charset="0"/>
              <a:cs typeface="Helvetica" pitchFamily="36" charset="0"/>
            </a:endParaRPr>
          </a:p>
        </p:txBody>
      </p:sp>
      <p:pic>
        <p:nvPicPr>
          <p:cNvPr id="14" name="Picture 1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5890" t="3047" r="11522" b="6538"/>
          <a:stretch/>
        </p:blipFill>
        <p:spPr>
          <a:xfrm>
            <a:off x="5436098" y="1045449"/>
            <a:ext cx="2356393" cy="1350150"/>
          </a:xfrm>
          <a:prstGeom prst="rect">
            <a:avLst/>
          </a:prstGeom>
        </p:spPr>
      </p:pic>
      <p:sp>
        <p:nvSpPr>
          <p:cNvPr id="16" name="TextBox 15"/>
          <p:cNvSpPr txBox="1"/>
          <p:nvPr/>
        </p:nvSpPr>
        <p:spPr>
          <a:xfrm>
            <a:off x="5706126" y="5002021"/>
            <a:ext cx="2143125" cy="161583"/>
          </a:xfrm>
          <a:prstGeom prst="rect">
            <a:avLst/>
          </a:prstGeom>
          <a:noFill/>
        </p:spPr>
        <p:txBody>
          <a:bodyPr wrap="square" rtlCol="0">
            <a:spAutoFit/>
          </a:bodyPr>
          <a:lstStyle/>
          <a:p>
            <a:r>
              <a:rPr lang="fr-FR" sz="450" dirty="0"/>
              <a:t>http://www.peikids.org/what-we-do/ourmission/attachment/paint-hands/</a:t>
            </a:r>
            <a:endParaRPr lang="ru-RU" sz="450" dirty="0"/>
          </a:p>
        </p:txBody>
      </p:sp>
      <p:sp>
        <p:nvSpPr>
          <p:cNvPr id="2" name="TextBox 1"/>
          <p:cNvSpPr txBox="1"/>
          <p:nvPr/>
        </p:nvSpPr>
        <p:spPr>
          <a:xfrm>
            <a:off x="1439652" y="4515966"/>
            <a:ext cx="6264696" cy="230832"/>
          </a:xfrm>
          <a:prstGeom prst="rect">
            <a:avLst/>
          </a:prstGeom>
          <a:noFill/>
          <a:ln>
            <a:solidFill>
              <a:schemeClr val="accent1"/>
            </a:solidFill>
          </a:ln>
        </p:spPr>
        <p:txBody>
          <a:bodyPr wrap="square" rtlCol="0">
            <a:spAutoFit/>
          </a:bodyPr>
          <a:lstStyle/>
          <a:p>
            <a:r>
              <a:rPr lang="en-US" sz="900" dirty="0">
                <a:latin typeface="Courier" pitchFamily="49" charset="0"/>
              </a:rPr>
              <a:t>MATCH (john {name: 'John'})-[:friend]-&gt;()-[:friend]-&gt;(</a:t>
            </a:r>
            <a:r>
              <a:rPr lang="en-US" sz="900" dirty="0" err="1">
                <a:latin typeface="Courier" pitchFamily="49" charset="0"/>
              </a:rPr>
              <a:t>fof</a:t>
            </a:r>
            <a:r>
              <a:rPr lang="en-US" sz="900" dirty="0">
                <a:latin typeface="Courier" pitchFamily="49" charset="0"/>
              </a:rPr>
              <a:t>) RETURN john.name, fof.name</a:t>
            </a:r>
          </a:p>
        </p:txBody>
      </p:sp>
    </p:spTree>
    <p:extLst>
      <p:ext uri="{BB962C8B-B14F-4D97-AF65-F5344CB8AC3E}">
        <p14:creationId xmlns:p14="http://schemas.microsoft.com/office/powerpoint/2010/main" val="4179466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485900" y="627534"/>
            <a:ext cx="6172200" cy="435695"/>
          </a:xfrm>
        </p:spPr>
        <p:txBody>
          <a:bodyPr>
            <a:noAutofit/>
          </a:bodyPr>
          <a:lstStyle/>
          <a:p>
            <a:r>
              <a:rPr lang="en-US" sz="2400" dirty="0">
                <a:latin typeface="Helvetica" pitchFamily="34" charset="0"/>
              </a:rPr>
              <a:t>Cypher Queries</a:t>
            </a:r>
            <a:endParaRPr lang="en-US" sz="2400" dirty="0"/>
          </a:p>
        </p:txBody>
      </p:sp>
      <p:sp>
        <p:nvSpPr>
          <p:cNvPr id="13" name="Content Placeholder 12"/>
          <p:cNvSpPr>
            <a:spLocks noGrp="1"/>
          </p:cNvSpPr>
          <p:nvPr>
            <p:ph idx="1"/>
          </p:nvPr>
        </p:nvSpPr>
        <p:spPr/>
        <p:txBody>
          <a:bodyPr>
            <a:normAutofit/>
          </a:bodyPr>
          <a:lstStyle/>
          <a:p>
            <a:r>
              <a:rPr lang="en-US" sz="1500" dirty="0">
                <a:latin typeface="Helvetica" pitchFamily="34" charset="0"/>
              </a:rPr>
              <a:t>Node labels, relationship types and property names are </a:t>
            </a:r>
            <a:r>
              <a:rPr lang="en-US" sz="1500" b="1" dirty="0">
                <a:latin typeface="Helvetica" pitchFamily="34" charset="0"/>
              </a:rPr>
              <a:t>case-sensitive</a:t>
            </a:r>
            <a:r>
              <a:rPr lang="en-US" sz="1500" dirty="0">
                <a:latin typeface="Helvetica" pitchFamily="34" charset="0"/>
              </a:rPr>
              <a:t> in Cypher</a:t>
            </a:r>
          </a:p>
          <a:p>
            <a:r>
              <a:rPr lang="en-US" sz="1500" b="1" dirty="0">
                <a:latin typeface="Helvetica" pitchFamily="34" charset="0"/>
              </a:rPr>
              <a:t>CREATE</a:t>
            </a:r>
            <a:r>
              <a:rPr lang="en-US" sz="1500" dirty="0">
                <a:latin typeface="Helvetica" pitchFamily="34" charset="0"/>
              </a:rPr>
              <a:t> creates nodes with labels and properties or more complex structures</a:t>
            </a:r>
          </a:p>
          <a:p>
            <a:r>
              <a:rPr lang="en-US" sz="1500" b="1" dirty="0">
                <a:latin typeface="Helvetica" pitchFamily="34" charset="0"/>
              </a:rPr>
              <a:t>MERGE</a:t>
            </a:r>
            <a:r>
              <a:rPr lang="en-US" sz="1500" dirty="0">
                <a:latin typeface="Helvetica" pitchFamily="34" charset="0"/>
              </a:rPr>
              <a:t> matches existing or creates new nodes and patterns. This is especially useful together with uniqueness constraints.</a:t>
            </a:r>
          </a:p>
          <a:p>
            <a:r>
              <a:rPr lang="en-US" sz="1500" b="1" dirty="0">
                <a:latin typeface="Helvetica" pitchFamily="34" charset="0"/>
              </a:rPr>
              <a:t>DELETE</a:t>
            </a:r>
            <a:r>
              <a:rPr lang="en-US" sz="1500" dirty="0">
                <a:latin typeface="Helvetica" pitchFamily="34" charset="0"/>
              </a:rPr>
              <a:t> deletes nodes, relationships, or paths. Nodes can only be deleted when they have no other relationships still existing</a:t>
            </a:r>
          </a:p>
          <a:p>
            <a:r>
              <a:rPr lang="en-US" sz="1500" b="1" dirty="0">
                <a:latin typeface="Helvetica" pitchFamily="34" charset="0"/>
              </a:rPr>
              <a:t>DETACH DELETE</a:t>
            </a:r>
            <a:r>
              <a:rPr lang="en-US" sz="1500" dirty="0">
                <a:latin typeface="Helvetica" pitchFamily="34" charset="0"/>
              </a:rPr>
              <a:t> deletes nodes and all their relationships </a:t>
            </a:r>
          </a:p>
          <a:p>
            <a:r>
              <a:rPr lang="en-US" sz="1500" b="1" dirty="0">
                <a:latin typeface="Helvetica" pitchFamily="34" charset="0"/>
              </a:rPr>
              <a:t>SET</a:t>
            </a:r>
            <a:r>
              <a:rPr lang="en-US" sz="1500" dirty="0">
                <a:latin typeface="Helvetica" pitchFamily="34" charset="0"/>
              </a:rPr>
              <a:t> sets values to properties and add labels on nodes</a:t>
            </a:r>
          </a:p>
          <a:p>
            <a:r>
              <a:rPr lang="en-US" sz="1500" b="1" dirty="0">
                <a:latin typeface="Helvetica" pitchFamily="34" charset="0"/>
              </a:rPr>
              <a:t>REMOVE</a:t>
            </a:r>
            <a:r>
              <a:rPr lang="en-US" sz="1500" dirty="0">
                <a:latin typeface="Helvetica" pitchFamily="34" charset="0"/>
              </a:rPr>
              <a:t> removes properties and labels on nodes</a:t>
            </a:r>
          </a:p>
          <a:p>
            <a:r>
              <a:rPr lang="en-US" sz="1500" b="1" dirty="0">
                <a:latin typeface="Helvetica" pitchFamily="34" charset="0"/>
              </a:rPr>
              <a:t>ORDER BY</a:t>
            </a:r>
            <a:r>
              <a:rPr lang="en-US" sz="1500" dirty="0">
                <a:latin typeface="Helvetica" pitchFamily="34" charset="0"/>
              </a:rPr>
              <a:t> is a sub-clause that specifies that the output should be sorted and how</a:t>
            </a:r>
          </a:p>
        </p:txBody>
      </p:sp>
      <p:sp>
        <p:nvSpPr>
          <p:cNvPr id="11" name="Slide Number Placeholder 10"/>
          <p:cNvSpPr>
            <a:spLocks noGrp="1"/>
          </p:cNvSpPr>
          <p:nvPr>
            <p:ph type="sldNum" sz="quarter" idx="12"/>
          </p:nvPr>
        </p:nvSpPr>
        <p:spPr/>
        <p:txBody>
          <a:bodyPr/>
          <a:lstStyle/>
          <a:p>
            <a:fld id="{CB144CF4-E734-4CD7-89CC-C6716656D037}" type="slidenum">
              <a:rPr lang="ru-RU" smtClean="0"/>
              <a:t>53</a:t>
            </a:fld>
            <a:endParaRPr lang="ru-RU"/>
          </a:p>
        </p:txBody>
      </p:sp>
      <p:sp>
        <p:nvSpPr>
          <p:cNvPr id="9" name="Subtitle 2"/>
          <p:cNvSpPr txBox="1">
            <a:spLocks/>
          </p:cNvSpPr>
          <p:nvPr/>
        </p:nvSpPr>
        <p:spPr>
          <a:xfrm flipH="1">
            <a:off x="1979713" y="137161"/>
            <a:ext cx="34289" cy="377190"/>
          </a:xfrm>
          <a:prstGeom prst="rect">
            <a:avLst/>
          </a:prstGeom>
          <a:solidFill>
            <a:schemeClr val="bg1"/>
          </a:solidFill>
        </p:spPr>
        <p:txBody>
          <a:bodyPr vert="horz" lIns="68580" tIns="34290" rIns="68580" bIns="34290" rtlCol="0">
            <a:normAutofit/>
          </a:bodyPr>
          <a:lstStyle/>
          <a:p>
            <a:pPr>
              <a:spcBef>
                <a:spcPct val="20000"/>
              </a:spcBef>
            </a:pPr>
            <a:endParaRPr lang="en-US" sz="1200" b="1" dirty="0">
              <a:solidFill>
                <a:schemeClr val="bg1"/>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17341960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93A30-4D9B-0946-AB1F-DCC78D1A5FA1}"/>
              </a:ext>
            </a:extLst>
          </p:cNvPr>
          <p:cNvSpPr>
            <a:spLocks noGrp="1"/>
          </p:cNvSpPr>
          <p:nvPr>
            <p:ph type="title"/>
          </p:nvPr>
        </p:nvSpPr>
        <p:spPr/>
        <p:txBody>
          <a:bodyPr/>
          <a:lstStyle/>
          <a:p>
            <a:r>
              <a:rPr lang="en-US" dirty="0"/>
              <a:t>Node Syntax</a:t>
            </a:r>
          </a:p>
        </p:txBody>
      </p:sp>
      <p:sp>
        <p:nvSpPr>
          <p:cNvPr id="3" name="Content Placeholder 2">
            <a:extLst>
              <a:ext uri="{FF2B5EF4-FFF2-40B4-BE49-F238E27FC236}">
                <a16:creationId xmlns:a16="http://schemas.microsoft.com/office/drawing/2014/main" id="{B49DC8DE-105D-9440-8937-44E2C8BEB509}"/>
              </a:ext>
            </a:extLst>
          </p:cNvPr>
          <p:cNvSpPr>
            <a:spLocks noGrp="1"/>
          </p:cNvSpPr>
          <p:nvPr>
            <p:ph sz="half" idx="1"/>
          </p:nvPr>
        </p:nvSpPr>
        <p:spPr/>
        <p:txBody>
          <a:bodyPr>
            <a:normAutofit/>
          </a:bodyPr>
          <a:lstStyle/>
          <a:p>
            <a:r>
              <a:rPr lang="en-US" sz="2000" dirty="0"/>
              <a:t>()</a:t>
            </a:r>
          </a:p>
          <a:p>
            <a:r>
              <a:rPr lang="en-US" sz="2000" dirty="0"/>
              <a:t>(matrix)</a:t>
            </a:r>
          </a:p>
          <a:p>
            <a:r>
              <a:rPr lang="en-US" sz="2000" dirty="0"/>
              <a:t>(:Movie)</a:t>
            </a:r>
          </a:p>
          <a:p>
            <a:r>
              <a:rPr lang="en-US" sz="2000" dirty="0"/>
              <a:t>(</a:t>
            </a:r>
            <a:r>
              <a:rPr lang="en-US" sz="2000" dirty="0" err="1"/>
              <a:t>matrix:Movie</a:t>
            </a:r>
            <a:r>
              <a:rPr lang="en-US" sz="2000" dirty="0"/>
              <a:t>)</a:t>
            </a:r>
          </a:p>
          <a:p>
            <a:r>
              <a:rPr lang="en-US" sz="2000" dirty="0"/>
              <a:t>(</a:t>
            </a:r>
            <a:r>
              <a:rPr lang="en-US" sz="2000" dirty="0" err="1"/>
              <a:t>matrix:Movie</a:t>
            </a:r>
            <a:r>
              <a:rPr lang="en-US" sz="2000" dirty="0"/>
              <a:t> {title: ’The Matrix’})</a:t>
            </a:r>
          </a:p>
          <a:p>
            <a:r>
              <a:rPr lang="en-US" sz="2000" dirty="0"/>
              <a:t>(</a:t>
            </a:r>
            <a:r>
              <a:rPr lang="en-US" sz="2000" dirty="0" err="1"/>
              <a:t>matrix:Movie</a:t>
            </a:r>
            <a:r>
              <a:rPr lang="en-US" sz="2000" dirty="0"/>
              <a:t> {title: 'The Matrix', released: 1997})</a:t>
            </a:r>
          </a:p>
        </p:txBody>
      </p:sp>
      <p:sp>
        <p:nvSpPr>
          <p:cNvPr id="4" name="Content Placeholder 3">
            <a:extLst>
              <a:ext uri="{FF2B5EF4-FFF2-40B4-BE49-F238E27FC236}">
                <a16:creationId xmlns:a16="http://schemas.microsoft.com/office/drawing/2014/main" id="{7F4D61C9-B046-DE44-A742-3BE665D355A6}"/>
              </a:ext>
            </a:extLst>
          </p:cNvPr>
          <p:cNvSpPr>
            <a:spLocks noGrp="1"/>
          </p:cNvSpPr>
          <p:nvPr>
            <p:ph sz="half" idx="2"/>
          </p:nvPr>
        </p:nvSpPr>
        <p:spPr/>
        <p:txBody>
          <a:bodyPr>
            <a:normAutofit/>
          </a:bodyPr>
          <a:lstStyle/>
          <a:p>
            <a:r>
              <a:rPr lang="en-US" sz="2000" dirty="0"/>
              <a:t>Anonymous node</a:t>
            </a:r>
          </a:p>
          <a:p>
            <a:r>
              <a:rPr lang="en-US" sz="2000" dirty="0"/>
              <a:t>Node with a variable name</a:t>
            </a:r>
          </a:p>
          <a:p>
            <a:r>
              <a:rPr lang="en-US" sz="2000" dirty="0"/>
              <a:t>A particular kind of node – label</a:t>
            </a:r>
          </a:p>
          <a:p>
            <a:r>
              <a:rPr lang="en-US" sz="2000" dirty="0"/>
              <a:t>Variable name and label</a:t>
            </a:r>
          </a:p>
          <a:p>
            <a:r>
              <a:rPr lang="en-US" sz="2000" dirty="0"/>
              <a:t>Also particular node based on property</a:t>
            </a:r>
          </a:p>
          <a:p>
            <a:r>
              <a:rPr lang="en-US" sz="2000" dirty="0"/>
              <a:t>More properties to further distinguish</a:t>
            </a:r>
          </a:p>
        </p:txBody>
      </p:sp>
    </p:spTree>
    <p:extLst>
      <p:ext uri="{BB962C8B-B14F-4D97-AF65-F5344CB8AC3E}">
        <p14:creationId xmlns:p14="http://schemas.microsoft.com/office/powerpoint/2010/main" val="1171453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20779-E998-724B-BD8A-38894956F262}"/>
              </a:ext>
            </a:extLst>
          </p:cNvPr>
          <p:cNvSpPr>
            <a:spLocks noGrp="1"/>
          </p:cNvSpPr>
          <p:nvPr>
            <p:ph type="title"/>
          </p:nvPr>
        </p:nvSpPr>
        <p:spPr/>
        <p:txBody>
          <a:bodyPr/>
          <a:lstStyle/>
          <a:p>
            <a:r>
              <a:rPr lang="en-US" dirty="0"/>
              <a:t>Relationship Syntax</a:t>
            </a:r>
          </a:p>
        </p:txBody>
      </p:sp>
      <p:sp>
        <p:nvSpPr>
          <p:cNvPr id="5" name="Content Placeholder 4">
            <a:extLst>
              <a:ext uri="{FF2B5EF4-FFF2-40B4-BE49-F238E27FC236}">
                <a16:creationId xmlns:a16="http://schemas.microsoft.com/office/drawing/2014/main" id="{0871DB0D-5EE6-D54B-A71F-4E284423CB6B}"/>
              </a:ext>
            </a:extLst>
          </p:cNvPr>
          <p:cNvSpPr>
            <a:spLocks noGrp="1"/>
          </p:cNvSpPr>
          <p:nvPr>
            <p:ph sz="half" idx="1"/>
          </p:nvPr>
        </p:nvSpPr>
        <p:spPr>
          <a:xfrm>
            <a:off x="457200" y="1200151"/>
            <a:ext cx="4256202" cy="3394472"/>
          </a:xfrm>
        </p:spPr>
        <p:txBody>
          <a:bodyPr>
            <a:normAutofit/>
          </a:bodyPr>
          <a:lstStyle/>
          <a:p>
            <a:r>
              <a:rPr lang="en-US" sz="1800" dirty="0"/>
              <a:t>--</a:t>
            </a:r>
          </a:p>
          <a:p>
            <a:r>
              <a:rPr lang="en-US" sz="1800" dirty="0">
                <a:sym typeface="Wingdings" pitchFamily="2" charset="2"/>
              </a:rPr>
              <a:t>--&gt;</a:t>
            </a:r>
          </a:p>
          <a:p>
            <a:r>
              <a:rPr lang="en-US" sz="1800" dirty="0">
                <a:sym typeface="Wingdings" pitchFamily="2" charset="2"/>
              </a:rPr>
              <a:t>[]</a:t>
            </a:r>
          </a:p>
          <a:p>
            <a:r>
              <a:rPr lang="en-US" sz="1800" dirty="0">
                <a:sym typeface="Wingdings" pitchFamily="2" charset="2"/>
              </a:rPr>
              <a:t>-[role]-&gt;</a:t>
            </a:r>
          </a:p>
          <a:p>
            <a:r>
              <a:rPr lang="en-US" sz="1800" dirty="0">
                <a:sym typeface="Wingdings" pitchFamily="2" charset="2"/>
              </a:rPr>
              <a:t>-[:ACTED_IN]-&gt;</a:t>
            </a:r>
          </a:p>
          <a:p>
            <a:r>
              <a:rPr lang="en-US" sz="1800" dirty="0">
                <a:sym typeface="Wingdings" pitchFamily="2" charset="2"/>
              </a:rPr>
              <a:t>-[</a:t>
            </a:r>
            <a:r>
              <a:rPr lang="en-US" sz="1800" dirty="0" err="1">
                <a:sym typeface="Wingdings" pitchFamily="2" charset="2"/>
              </a:rPr>
              <a:t>role:ACTED_IN</a:t>
            </a:r>
            <a:r>
              <a:rPr lang="en-US" sz="1800" dirty="0">
                <a:sym typeface="Wingdings" pitchFamily="2" charset="2"/>
              </a:rPr>
              <a:t>]-&gt;</a:t>
            </a:r>
          </a:p>
          <a:p>
            <a:r>
              <a:rPr lang="en-US" sz="1800" dirty="0">
                <a:sym typeface="Wingdings" pitchFamily="2" charset="2"/>
              </a:rPr>
              <a:t>-[</a:t>
            </a:r>
            <a:r>
              <a:rPr lang="en-US" sz="1800" dirty="0" err="1">
                <a:sym typeface="Wingdings" pitchFamily="2" charset="2"/>
              </a:rPr>
              <a:t>role:ACTED_IN</a:t>
            </a:r>
            <a:r>
              <a:rPr lang="en-US" sz="1800" dirty="0">
                <a:sym typeface="Wingdings" pitchFamily="2" charset="2"/>
              </a:rPr>
              <a:t> {roles: [‘Neo’]}]-&gt;</a:t>
            </a:r>
          </a:p>
          <a:p>
            <a:r>
              <a:rPr lang="en-US" sz="1800" dirty="0">
                <a:sym typeface="Wingdings" pitchFamily="2" charset="2"/>
              </a:rPr>
              <a:t>(a)-[*2]-&gt;(b)</a:t>
            </a:r>
          </a:p>
          <a:p>
            <a:r>
              <a:rPr lang="en-US" sz="1800" dirty="0">
                <a:sym typeface="Wingdings" pitchFamily="2" charset="2"/>
              </a:rPr>
              <a:t>(a)-[:ACTED_IN*3..5]-(b)</a:t>
            </a:r>
            <a:endParaRPr lang="en-US" sz="1800" dirty="0"/>
          </a:p>
        </p:txBody>
      </p:sp>
      <p:sp>
        <p:nvSpPr>
          <p:cNvPr id="6" name="Content Placeholder 5">
            <a:extLst>
              <a:ext uri="{FF2B5EF4-FFF2-40B4-BE49-F238E27FC236}">
                <a16:creationId xmlns:a16="http://schemas.microsoft.com/office/drawing/2014/main" id="{FEAA9D80-AF78-6345-9D50-D3BA34284F95}"/>
              </a:ext>
            </a:extLst>
          </p:cNvPr>
          <p:cNvSpPr>
            <a:spLocks noGrp="1"/>
          </p:cNvSpPr>
          <p:nvPr>
            <p:ph sz="half" idx="2"/>
          </p:nvPr>
        </p:nvSpPr>
        <p:spPr>
          <a:xfrm>
            <a:off x="4911364" y="1200151"/>
            <a:ext cx="3775435" cy="3394472"/>
          </a:xfrm>
        </p:spPr>
        <p:txBody>
          <a:bodyPr>
            <a:noAutofit/>
          </a:bodyPr>
          <a:lstStyle/>
          <a:p>
            <a:r>
              <a:rPr lang="en-US" sz="1800" dirty="0"/>
              <a:t>Undirected relationship</a:t>
            </a:r>
          </a:p>
          <a:p>
            <a:r>
              <a:rPr lang="en-US" sz="1800" dirty="0"/>
              <a:t>Directed relationship</a:t>
            </a:r>
          </a:p>
          <a:p>
            <a:r>
              <a:rPr lang="en-US" sz="1800" dirty="0"/>
              <a:t>Added details</a:t>
            </a:r>
          </a:p>
          <a:p>
            <a:r>
              <a:rPr lang="en-US" sz="1800" dirty="0"/>
              <a:t>Directed with variable name</a:t>
            </a:r>
          </a:p>
          <a:p>
            <a:r>
              <a:rPr lang="en-US" sz="1800" dirty="0"/>
              <a:t>Directed of the type ACTED_IN</a:t>
            </a:r>
          </a:p>
          <a:p>
            <a:r>
              <a:rPr lang="en-US" sz="1800" dirty="0"/>
              <a:t>With a variable</a:t>
            </a:r>
          </a:p>
          <a:p>
            <a:r>
              <a:rPr lang="en-US" sz="1800" dirty="0"/>
              <a:t>More specific</a:t>
            </a:r>
          </a:p>
          <a:p>
            <a:r>
              <a:rPr lang="en-US" sz="1800" dirty="0"/>
              <a:t>Path of length 2</a:t>
            </a:r>
          </a:p>
          <a:p>
            <a:r>
              <a:rPr lang="en-US" sz="1800" dirty="0"/>
              <a:t>Path of length 3-5 through ACTED_IN relationships - Undirected</a:t>
            </a:r>
          </a:p>
        </p:txBody>
      </p:sp>
    </p:spTree>
    <p:extLst>
      <p:ext uri="{BB962C8B-B14F-4D97-AF65-F5344CB8AC3E}">
        <p14:creationId xmlns:p14="http://schemas.microsoft.com/office/powerpoint/2010/main" val="8378442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FE003-5AC7-AC42-81DA-BD06586CADE7}"/>
              </a:ext>
            </a:extLst>
          </p:cNvPr>
          <p:cNvSpPr>
            <a:spLocks noGrp="1"/>
          </p:cNvSpPr>
          <p:nvPr>
            <p:ph type="title"/>
          </p:nvPr>
        </p:nvSpPr>
        <p:spPr/>
        <p:txBody>
          <a:bodyPr/>
          <a:lstStyle/>
          <a:p>
            <a:r>
              <a:rPr lang="en-US" dirty="0"/>
              <a:t>Patterns</a:t>
            </a:r>
          </a:p>
        </p:txBody>
      </p:sp>
      <p:sp>
        <p:nvSpPr>
          <p:cNvPr id="5" name="Content Placeholder 4">
            <a:extLst>
              <a:ext uri="{FF2B5EF4-FFF2-40B4-BE49-F238E27FC236}">
                <a16:creationId xmlns:a16="http://schemas.microsoft.com/office/drawing/2014/main" id="{9E8F0F76-7C46-B34E-9AFB-0654658F568E}"/>
              </a:ext>
            </a:extLst>
          </p:cNvPr>
          <p:cNvSpPr>
            <a:spLocks noGrp="1"/>
          </p:cNvSpPr>
          <p:nvPr>
            <p:ph idx="1"/>
          </p:nvPr>
        </p:nvSpPr>
        <p:spPr/>
        <p:txBody>
          <a:bodyPr/>
          <a:lstStyle/>
          <a:p>
            <a:r>
              <a:rPr lang="en-US" dirty="0"/>
              <a:t>Combine node and relationship </a:t>
            </a:r>
          </a:p>
          <a:p>
            <a:r>
              <a:rPr lang="en-US" dirty="0"/>
              <a:t>()-[]-&gt;()</a:t>
            </a:r>
          </a:p>
          <a:p>
            <a:r>
              <a:rPr lang="en-US" dirty="0"/>
              <a:t>(</a:t>
            </a:r>
            <a:r>
              <a:rPr lang="en-US" dirty="0" err="1"/>
              <a:t>keanu:Person</a:t>
            </a:r>
            <a:r>
              <a:rPr lang="en-US" dirty="0"/>
              <a:t> {name: 'Keanu Reeves'})-[</a:t>
            </a:r>
            <a:r>
              <a:rPr lang="en-US" dirty="0" err="1"/>
              <a:t>role:ACTED_IN</a:t>
            </a:r>
            <a:r>
              <a:rPr lang="en-US" dirty="0"/>
              <a:t> {roles: ['Neo']}]-&gt;(</a:t>
            </a:r>
            <a:r>
              <a:rPr lang="en-US" dirty="0" err="1"/>
              <a:t>matrix:Movie</a:t>
            </a:r>
            <a:r>
              <a:rPr lang="en-US" dirty="0"/>
              <a:t> {title: 'The Matrix’})</a:t>
            </a:r>
          </a:p>
          <a:p>
            <a:r>
              <a:rPr lang="en-US" dirty="0"/>
              <a:t>Can save a pattern in a variable</a:t>
            </a:r>
          </a:p>
          <a:p>
            <a:pPr lvl="1"/>
            <a:r>
              <a:rPr lang="en-US" dirty="0" err="1"/>
              <a:t>acted_in</a:t>
            </a:r>
            <a:r>
              <a:rPr lang="en-US" dirty="0"/>
              <a:t> = (:Person)-[:ACTED_IN]-&gt;(:Movie)</a:t>
            </a:r>
          </a:p>
          <a:p>
            <a:endParaRPr lang="en-US" dirty="0"/>
          </a:p>
        </p:txBody>
      </p:sp>
    </p:spTree>
    <p:extLst>
      <p:ext uri="{BB962C8B-B14F-4D97-AF65-F5344CB8AC3E}">
        <p14:creationId xmlns:p14="http://schemas.microsoft.com/office/powerpoint/2010/main" val="19174581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550F0-191D-E040-9B85-19A62C31D6AB}"/>
              </a:ext>
            </a:extLst>
          </p:cNvPr>
          <p:cNvSpPr>
            <a:spLocks noGrp="1"/>
          </p:cNvSpPr>
          <p:nvPr>
            <p:ph type="title"/>
          </p:nvPr>
        </p:nvSpPr>
        <p:spPr/>
        <p:txBody>
          <a:bodyPr/>
          <a:lstStyle/>
          <a:p>
            <a:r>
              <a:rPr lang="en-US" dirty="0"/>
              <a:t>Create</a:t>
            </a:r>
          </a:p>
        </p:txBody>
      </p:sp>
      <p:sp>
        <p:nvSpPr>
          <p:cNvPr id="3" name="Content Placeholder 2">
            <a:extLst>
              <a:ext uri="{FF2B5EF4-FFF2-40B4-BE49-F238E27FC236}">
                <a16:creationId xmlns:a16="http://schemas.microsoft.com/office/drawing/2014/main" id="{198BD2F0-7173-5248-8A10-40FC2EA47F50}"/>
              </a:ext>
            </a:extLst>
          </p:cNvPr>
          <p:cNvSpPr>
            <a:spLocks noGrp="1"/>
          </p:cNvSpPr>
          <p:nvPr>
            <p:ph idx="1"/>
          </p:nvPr>
        </p:nvSpPr>
        <p:spPr/>
        <p:txBody>
          <a:bodyPr>
            <a:normAutofit/>
          </a:bodyPr>
          <a:lstStyle/>
          <a:p>
            <a:r>
              <a:rPr lang="en-US" sz="2000" dirty="0"/>
              <a:t>CREATE ()</a:t>
            </a:r>
          </a:p>
          <a:p>
            <a:r>
              <a:rPr lang="en-US" sz="2000" dirty="0"/>
              <a:t>CREATE (:Movie {title: 'The Matrix', released: 1997})</a:t>
            </a:r>
          </a:p>
          <a:p>
            <a:pPr lvl="1"/>
            <a:r>
              <a:rPr lang="en-US" sz="1800" dirty="0"/>
              <a:t>Creates a node with label Movie that has title and released properties</a:t>
            </a:r>
          </a:p>
          <a:p>
            <a:r>
              <a:rPr lang="en-US" sz="2000" dirty="0"/>
              <a:t>If you want to see what happened use RETURN</a:t>
            </a:r>
          </a:p>
          <a:p>
            <a:pPr lvl="1"/>
            <a:r>
              <a:rPr lang="en-US" sz="1800" dirty="0"/>
              <a:t>CREATE (</a:t>
            </a:r>
            <a:r>
              <a:rPr lang="en-US" sz="1800" dirty="0" err="1"/>
              <a:t>p:Person</a:t>
            </a:r>
            <a:r>
              <a:rPr lang="en-US" sz="1800" dirty="0"/>
              <a:t> {name: 'Keanu Reeves', born: 1964})</a:t>
            </a:r>
          </a:p>
          <a:p>
            <a:pPr lvl="1"/>
            <a:r>
              <a:rPr lang="en-US" sz="1800" dirty="0"/>
              <a:t> RETURN p</a:t>
            </a:r>
          </a:p>
          <a:p>
            <a:pPr lvl="1"/>
            <a:endParaRPr lang="en-US" sz="1800" dirty="0"/>
          </a:p>
        </p:txBody>
      </p:sp>
      <p:pic>
        <p:nvPicPr>
          <p:cNvPr id="9" name="Picture 8" descr="Text&#10;&#10;Description automatically generated with low confidence">
            <a:extLst>
              <a:ext uri="{FF2B5EF4-FFF2-40B4-BE49-F238E27FC236}">
                <a16:creationId xmlns:a16="http://schemas.microsoft.com/office/drawing/2014/main" id="{0986CA1D-449F-B740-80A2-28A8DD4CEEA1}"/>
              </a:ext>
            </a:extLst>
          </p:cNvPr>
          <p:cNvPicPr>
            <a:picLocks noChangeAspect="1"/>
          </p:cNvPicPr>
          <p:nvPr/>
        </p:nvPicPr>
        <p:blipFill>
          <a:blip r:embed="rId2"/>
          <a:stretch>
            <a:fillRect/>
          </a:stretch>
        </p:blipFill>
        <p:spPr>
          <a:xfrm>
            <a:off x="6961695" y="781691"/>
            <a:ext cx="2028130" cy="1139399"/>
          </a:xfrm>
          <a:prstGeom prst="rect">
            <a:avLst/>
          </a:prstGeom>
        </p:spPr>
      </p:pic>
      <p:pic>
        <p:nvPicPr>
          <p:cNvPr id="11" name="Picture 10" descr="Table&#10;&#10;Description automatically generated with medium confidence">
            <a:extLst>
              <a:ext uri="{FF2B5EF4-FFF2-40B4-BE49-F238E27FC236}">
                <a16:creationId xmlns:a16="http://schemas.microsoft.com/office/drawing/2014/main" id="{C8A229BA-DB7D-9F4B-B0CC-9428E483F153}"/>
              </a:ext>
            </a:extLst>
          </p:cNvPr>
          <p:cNvPicPr>
            <a:picLocks noChangeAspect="1"/>
          </p:cNvPicPr>
          <p:nvPr/>
        </p:nvPicPr>
        <p:blipFill>
          <a:blip r:embed="rId3"/>
          <a:stretch>
            <a:fillRect/>
          </a:stretch>
        </p:blipFill>
        <p:spPr>
          <a:xfrm>
            <a:off x="965200" y="3359945"/>
            <a:ext cx="5384800" cy="1371600"/>
          </a:xfrm>
          <a:prstGeom prst="rect">
            <a:avLst/>
          </a:prstGeom>
        </p:spPr>
      </p:pic>
    </p:spTree>
    <p:extLst>
      <p:ext uri="{BB962C8B-B14F-4D97-AF65-F5344CB8AC3E}">
        <p14:creationId xmlns:p14="http://schemas.microsoft.com/office/powerpoint/2010/main" val="2762206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60FA-7FE7-AA44-9788-A06BCCCD3B6A}"/>
              </a:ext>
            </a:extLst>
          </p:cNvPr>
          <p:cNvSpPr>
            <a:spLocks noGrp="1"/>
          </p:cNvSpPr>
          <p:nvPr>
            <p:ph type="title"/>
          </p:nvPr>
        </p:nvSpPr>
        <p:spPr/>
        <p:txBody>
          <a:bodyPr/>
          <a:lstStyle/>
          <a:p>
            <a:r>
              <a:rPr lang="en-US" dirty="0"/>
              <a:t>Create</a:t>
            </a:r>
          </a:p>
        </p:txBody>
      </p:sp>
      <p:sp>
        <p:nvSpPr>
          <p:cNvPr id="3" name="Content Placeholder 2">
            <a:extLst>
              <a:ext uri="{FF2B5EF4-FFF2-40B4-BE49-F238E27FC236}">
                <a16:creationId xmlns:a16="http://schemas.microsoft.com/office/drawing/2014/main" id="{22A75690-89E5-344F-AC24-D0D9E0E8B4E5}"/>
              </a:ext>
            </a:extLst>
          </p:cNvPr>
          <p:cNvSpPr>
            <a:spLocks noGrp="1"/>
          </p:cNvSpPr>
          <p:nvPr>
            <p:ph idx="1"/>
          </p:nvPr>
        </p:nvSpPr>
        <p:spPr/>
        <p:txBody>
          <a:bodyPr>
            <a:normAutofit/>
          </a:bodyPr>
          <a:lstStyle/>
          <a:p>
            <a:r>
              <a:rPr lang="en-US" sz="2000" dirty="0"/>
              <a:t>CREATE (</a:t>
            </a:r>
            <a:r>
              <a:rPr lang="en-US" sz="2000" dirty="0" err="1"/>
              <a:t>a:Person</a:t>
            </a:r>
            <a:r>
              <a:rPr lang="en-US" sz="2000" dirty="0"/>
              <a:t> {name: 'Tom Hanks', born: 1956})-[</a:t>
            </a:r>
            <a:r>
              <a:rPr lang="en-US" sz="2000" dirty="0" err="1"/>
              <a:t>r:ACTED_IN</a:t>
            </a:r>
            <a:r>
              <a:rPr lang="en-US" sz="2000" dirty="0"/>
              <a:t> {roles: ['Forrest']}]-&gt;(</a:t>
            </a:r>
            <a:r>
              <a:rPr lang="en-US" sz="2000" dirty="0" err="1"/>
              <a:t>m:Movie</a:t>
            </a:r>
            <a:r>
              <a:rPr lang="en-US" sz="2000" dirty="0"/>
              <a:t> {title: 'Forrest Gump', released: 1994}) </a:t>
            </a:r>
          </a:p>
          <a:p>
            <a:r>
              <a:rPr lang="en-US" sz="2000" dirty="0"/>
              <a:t>CREATE (</a:t>
            </a:r>
            <a:r>
              <a:rPr lang="en-US" sz="2000" dirty="0" err="1"/>
              <a:t>d:Person</a:t>
            </a:r>
            <a:r>
              <a:rPr lang="en-US" sz="2000" dirty="0"/>
              <a:t> {name: 'Robert Zemeckis', born: 1951})-[:DIRECTED]-&gt;(m)</a:t>
            </a:r>
          </a:p>
          <a:p>
            <a:r>
              <a:rPr lang="en-US" sz="2000" dirty="0"/>
              <a:t>RETURN a, d, r, m </a:t>
            </a:r>
          </a:p>
        </p:txBody>
      </p:sp>
      <p:pic>
        <p:nvPicPr>
          <p:cNvPr id="5" name="Picture 4" descr="Diagram&#10;&#10;Description automatically generated">
            <a:extLst>
              <a:ext uri="{FF2B5EF4-FFF2-40B4-BE49-F238E27FC236}">
                <a16:creationId xmlns:a16="http://schemas.microsoft.com/office/drawing/2014/main" id="{C7BDD67B-B74C-6D43-A706-961004E360CD}"/>
              </a:ext>
            </a:extLst>
          </p:cNvPr>
          <p:cNvPicPr>
            <a:picLocks noChangeAspect="1"/>
          </p:cNvPicPr>
          <p:nvPr/>
        </p:nvPicPr>
        <p:blipFill>
          <a:blip r:embed="rId2"/>
          <a:stretch>
            <a:fillRect/>
          </a:stretch>
        </p:blipFill>
        <p:spPr>
          <a:xfrm>
            <a:off x="3778708" y="2392642"/>
            <a:ext cx="2122472" cy="1309188"/>
          </a:xfrm>
          <a:prstGeom prst="rect">
            <a:avLst/>
          </a:prstGeom>
        </p:spPr>
      </p:pic>
      <p:pic>
        <p:nvPicPr>
          <p:cNvPr id="8" name="Picture 7">
            <a:extLst>
              <a:ext uri="{FF2B5EF4-FFF2-40B4-BE49-F238E27FC236}">
                <a16:creationId xmlns:a16="http://schemas.microsoft.com/office/drawing/2014/main" id="{A2740940-CDAD-C641-ABA2-C62062A61224}"/>
              </a:ext>
            </a:extLst>
          </p:cNvPr>
          <p:cNvPicPr>
            <a:picLocks noChangeAspect="1"/>
          </p:cNvPicPr>
          <p:nvPr/>
        </p:nvPicPr>
        <p:blipFill>
          <a:blip r:embed="rId3"/>
          <a:stretch>
            <a:fillRect/>
          </a:stretch>
        </p:blipFill>
        <p:spPr>
          <a:xfrm>
            <a:off x="408821" y="3873237"/>
            <a:ext cx="8326358" cy="857249"/>
          </a:xfrm>
          <a:prstGeom prst="rect">
            <a:avLst/>
          </a:prstGeom>
        </p:spPr>
      </p:pic>
    </p:spTree>
    <p:extLst>
      <p:ext uri="{BB962C8B-B14F-4D97-AF65-F5344CB8AC3E}">
        <p14:creationId xmlns:p14="http://schemas.microsoft.com/office/powerpoint/2010/main" val="2279643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F0F3-E289-7E4D-B7FD-596277F1561C}"/>
              </a:ext>
            </a:extLst>
          </p:cNvPr>
          <p:cNvSpPr>
            <a:spLocks noGrp="1"/>
          </p:cNvSpPr>
          <p:nvPr>
            <p:ph type="title"/>
          </p:nvPr>
        </p:nvSpPr>
        <p:spPr/>
        <p:txBody>
          <a:bodyPr/>
          <a:lstStyle/>
          <a:p>
            <a:r>
              <a:rPr lang="en-US" dirty="0"/>
              <a:t>MATCH</a:t>
            </a:r>
          </a:p>
        </p:txBody>
      </p:sp>
      <p:sp>
        <p:nvSpPr>
          <p:cNvPr id="3" name="Content Placeholder 2">
            <a:extLst>
              <a:ext uri="{FF2B5EF4-FFF2-40B4-BE49-F238E27FC236}">
                <a16:creationId xmlns:a16="http://schemas.microsoft.com/office/drawing/2014/main" id="{0D18744C-20FA-944E-97D0-DB47B2C1C9C2}"/>
              </a:ext>
            </a:extLst>
          </p:cNvPr>
          <p:cNvSpPr>
            <a:spLocks noGrp="1"/>
          </p:cNvSpPr>
          <p:nvPr>
            <p:ph idx="1"/>
          </p:nvPr>
        </p:nvSpPr>
        <p:spPr/>
        <p:txBody>
          <a:bodyPr/>
          <a:lstStyle/>
          <a:p>
            <a:r>
              <a:rPr lang="en-US" dirty="0"/>
              <a:t>Search for a pattern and return one row per successful match</a:t>
            </a:r>
          </a:p>
          <a:p>
            <a:r>
              <a:rPr lang="en-US" dirty="0"/>
              <a:t>MATCH(</a:t>
            </a:r>
            <a:r>
              <a:rPr lang="en-US" dirty="0" err="1"/>
              <a:t>m:Movie</a:t>
            </a:r>
            <a:r>
              <a:rPr lang="en-US" dirty="0"/>
              <a:t>)</a:t>
            </a:r>
          </a:p>
          <a:p>
            <a:r>
              <a:rPr lang="en-US" dirty="0"/>
              <a:t>RETURN m</a:t>
            </a:r>
          </a:p>
        </p:txBody>
      </p:sp>
      <p:pic>
        <p:nvPicPr>
          <p:cNvPr id="4" name="Picture 3" descr="Text&#10;&#10;Description automatically generated">
            <a:extLst>
              <a:ext uri="{FF2B5EF4-FFF2-40B4-BE49-F238E27FC236}">
                <a16:creationId xmlns:a16="http://schemas.microsoft.com/office/drawing/2014/main" id="{9E1F94D4-2074-5144-9FBF-DA5259B8F204}"/>
              </a:ext>
            </a:extLst>
          </p:cNvPr>
          <p:cNvPicPr>
            <a:picLocks noChangeAspect="1"/>
          </p:cNvPicPr>
          <p:nvPr/>
        </p:nvPicPr>
        <p:blipFill>
          <a:blip r:embed="rId2"/>
          <a:stretch>
            <a:fillRect/>
          </a:stretch>
        </p:blipFill>
        <p:spPr>
          <a:xfrm>
            <a:off x="754864" y="3093145"/>
            <a:ext cx="3593037" cy="1290317"/>
          </a:xfrm>
          <a:prstGeom prst="rect">
            <a:avLst/>
          </a:prstGeom>
        </p:spPr>
      </p:pic>
    </p:spTree>
    <p:extLst>
      <p:ext uri="{BB962C8B-B14F-4D97-AF65-F5344CB8AC3E}">
        <p14:creationId xmlns:p14="http://schemas.microsoft.com/office/powerpoint/2010/main" val="3320083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Motivating example</a:t>
            </a:r>
          </a:p>
        </p:txBody>
      </p:sp>
      <p:sp>
        <p:nvSpPr>
          <p:cNvPr id="3" name="Content Placeholder 2"/>
          <p:cNvSpPr>
            <a:spLocks noGrp="1"/>
          </p:cNvSpPr>
          <p:nvPr>
            <p:ph idx="1"/>
          </p:nvPr>
        </p:nvSpPr>
        <p:spPr>
          <a:xfrm>
            <a:off x="1758831" y="1210816"/>
            <a:ext cx="5467541" cy="2263140"/>
          </a:xfrm>
        </p:spPr>
        <p:txBody>
          <a:bodyPr>
            <a:normAutofit/>
          </a:bodyPr>
          <a:lstStyle/>
          <a:p>
            <a:r>
              <a:rPr lang="en-US" sz="1125" dirty="0"/>
              <a:t>Courtesy of: “Informal Networks: The Company Behind the Chart,” </a:t>
            </a:r>
            <a:r>
              <a:rPr lang="en-US" sz="1125" dirty="0" err="1"/>
              <a:t>Krackhardt</a:t>
            </a:r>
            <a:r>
              <a:rPr lang="en-US" sz="1125" dirty="0"/>
              <a:t> and Hanson, Harvard Business Review 1993</a:t>
            </a:r>
          </a:p>
        </p:txBody>
      </p:sp>
      <p:pic>
        <p:nvPicPr>
          <p:cNvPr id="2052" name="Picture 4" descr="https://hbr.org/resources/images/article_assets/hbr/9307/93406_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725" y="1809946"/>
            <a:ext cx="4326903" cy="2690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70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6DF26-83E4-EC4B-BB3D-392428750510}"/>
              </a:ext>
            </a:extLst>
          </p:cNvPr>
          <p:cNvSpPr>
            <a:spLocks noGrp="1"/>
          </p:cNvSpPr>
          <p:nvPr>
            <p:ph type="title"/>
          </p:nvPr>
        </p:nvSpPr>
        <p:spPr/>
        <p:txBody>
          <a:bodyPr/>
          <a:lstStyle/>
          <a:p>
            <a:r>
              <a:rPr lang="en-US" dirty="0"/>
              <a:t>MATCH</a:t>
            </a:r>
          </a:p>
        </p:txBody>
      </p:sp>
      <p:sp>
        <p:nvSpPr>
          <p:cNvPr id="3" name="Content Placeholder 2">
            <a:extLst>
              <a:ext uri="{FF2B5EF4-FFF2-40B4-BE49-F238E27FC236}">
                <a16:creationId xmlns:a16="http://schemas.microsoft.com/office/drawing/2014/main" id="{23DB9352-9807-8C42-B83C-78A9C3631332}"/>
              </a:ext>
            </a:extLst>
          </p:cNvPr>
          <p:cNvSpPr>
            <a:spLocks noGrp="1"/>
          </p:cNvSpPr>
          <p:nvPr>
            <p:ph idx="1"/>
          </p:nvPr>
        </p:nvSpPr>
        <p:spPr/>
        <p:txBody>
          <a:bodyPr/>
          <a:lstStyle/>
          <a:p>
            <a:r>
              <a:rPr lang="en-US" dirty="0"/>
              <a:t>Look for a specific person</a:t>
            </a:r>
          </a:p>
          <a:p>
            <a:pPr lvl="1"/>
            <a:r>
              <a:rPr lang="en-US" dirty="0"/>
              <a:t>MATCH(</a:t>
            </a:r>
            <a:r>
              <a:rPr lang="en-US" dirty="0" err="1"/>
              <a:t>p:Person</a:t>
            </a:r>
            <a:r>
              <a:rPr lang="en-US" dirty="0"/>
              <a:t> {name: 'Tom Hanks'})</a:t>
            </a:r>
          </a:p>
          <a:p>
            <a:pPr lvl="1"/>
            <a:r>
              <a:rPr lang="en-US" dirty="0"/>
              <a:t>RETURN p</a:t>
            </a:r>
          </a:p>
          <a:p>
            <a:r>
              <a:rPr lang="en-US" dirty="0"/>
              <a:t>Look for movies he acted in and what role </a:t>
            </a:r>
          </a:p>
          <a:p>
            <a:pPr lvl="1"/>
            <a:r>
              <a:rPr lang="en-US" dirty="0"/>
              <a:t>Role is a relationship property based on what we defined</a:t>
            </a:r>
          </a:p>
          <a:p>
            <a:pPr lvl="1"/>
            <a:r>
              <a:rPr lang="en-US" dirty="0"/>
              <a:t>MATCH (</a:t>
            </a:r>
            <a:r>
              <a:rPr lang="en-US" dirty="0" err="1"/>
              <a:t>p:Person</a:t>
            </a:r>
            <a:r>
              <a:rPr lang="en-US" dirty="0"/>
              <a:t> {name: 'Tom Hanks'})-[</a:t>
            </a:r>
            <a:r>
              <a:rPr lang="en-US" dirty="0" err="1"/>
              <a:t>r:ACTED_IN</a:t>
            </a:r>
            <a:r>
              <a:rPr lang="en-US" dirty="0"/>
              <a:t>]-&gt;(</a:t>
            </a:r>
            <a:r>
              <a:rPr lang="en-US" dirty="0" err="1"/>
              <a:t>m:Movie</a:t>
            </a:r>
            <a:r>
              <a:rPr lang="en-US" dirty="0"/>
              <a:t>) RETURN </a:t>
            </a:r>
            <a:r>
              <a:rPr lang="en-US" dirty="0" err="1"/>
              <a:t>m.title</a:t>
            </a:r>
            <a:r>
              <a:rPr lang="en-US" dirty="0"/>
              <a:t>, </a:t>
            </a:r>
            <a:r>
              <a:rPr lang="en-US" dirty="0" err="1"/>
              <a:t>r.roles</a:t>
            </a:r>
            <a:endParaRPr lang="en-US" dirty="0"/>
          </a:p>
        </p:txBody>
      </p:sp>
      <p:pic>
        <p:nvPicPr>
          <p:cNvPr id="5" name="Picture 4" descr="Graphical user interface&#10;&#10;Description automatically generated">
            <a:extLst>
              <a:ext uri="{FF2B5EF4-FFF2-40B4-BE49-F238E27FC236}">
                <a16:creationId xmlns:a16="http://schemas.microsoft.com/office/drawing/2014/main" id="{5208E994-18EE-2747-A8D9-1BFE858D1F30}"/>
              </a:ext>
            </a:extLst>
          </p:cNvPr>
          <p:cNvPicPr>
            <a:picLocks noChangeAspect="1"/>
          </p:cNvPicPr>
          <p:nvPr/>
        </p:nvPicPr>
        <p:blipFill>
          <a:blip r:embed="rId2"/>
          <a:stretch>
            <a:fillRect/>
          </a:stretch>
        </p:blipFill>
        <p:spPr>
          <a:xfrm>
            <a:off x="5866550" y="1345499"/>
            <a:ext cx="2984938" cy="92636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72C5C782-4D6C-2F40-87CD-3DD3E5E90739}"/>
              </a:ext>
            </a:extLst>
          </p:cNvPr>
          <p:cNvPicPr>
            <a:picLocks noChangeAspect="1"/>
          </p:cNvPicPr>
          <p:nvPr/>
        </p:nvPicPr>
        <p:blipFill>
          <a:blip r:embed="rId3"/>
          <a:stretch>
            <a:fillRect/>
          </a:stretch>
        </p:blipFill>
        <p:spPr>
          <a:xfrm>
            <a:off x="5866550" y="3781853"/>
            <a:ext cx="2984938" cy="949692"/>
          </a:xfrm>
          <a:prstGeom prst="rect">
            <a:avLst/>
          </a:prstGeom>
        </p:spPr>
      </p:pic>
    </p:spTree>
    <p:extLst>
      <p:ext uri="{BB962C8B-B14F-4D97-AF65-F5344CB8AC3E}">
        <p14:creationId xmlns:p14="http://schemas.microsoft.com/office/powerpoint/2010/main" val="41164380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06B7E-06F0-6A41-B8E1-17FEBE660BE4}"/>
              </a:ext>
            </a:extLst>
          </p:cNvPr>
          <p:cNvSpPr>
            <a:spLocks noGrp="1"/>
          </p:cNvSpPr>
          <p:nvPr>
            <p:ph type="title"/>
          </p:nvPr>
        </p:nvSpPr>
        <p:spPr/>
        <p:txBody>
          <a:bodyPr/>
          <a:lstStyle/>
          <a:p>
            <a:r>
              <a:rPr lang="en-US" dirty="0"/>
              <a:t>Adding to the graph</a:t>
            </a:r>
          </a:p>
        </p:txBody>
      </p:sp>
      <p:sp>
        <p:nvSpPr>
          <p:cNvPr id="3" name="Content Placeholder 2">
            <a:extLst>
              <a:ext uri="{FF2B5EF4-FFF2-40B4-BE49-F238E27FC236}">
                <a16:creationId xmlns:a16="http://schemas.microsoft.com/office/drawing/2014/main" id="{3924C3D6-052E-614C-9269-FEFEAEDB70BB}"/>
              </a:ext>
            </a:extLst>
          </p:cNvPr>
          <p:cNvSpPr>
            <a:spLocks noGrp="1"/>
          </p:cNvSpPr>
          <p:nvPr>
            <p:ph idx="1"/>
          </p:nvPr>
        </p:nvSpPr>
        <p:spPr/>
        <p:txBody>
          <a:bodyPr/>
          <a:lstStyle/>
          <a:p>
            <a:r>
              <a:rPr lang="en-US" dirty="0"/>
              <a:t>Match existing nodes and use that to make connections</a:t>
            </a:r>
          </a:p>
          <a:p>
            <a:pPr lvl="1"/>
            <a:r>
              <a:rPr lang="en-US" dirty="0"/>
              <a:t>MATCH (</a:t>
            </a:r>
            <a:r>
              <a:rPr lang="en-US" dirty="0" err="1"/>
              <a:t>p:Person</a:t>
            </a:r>
            <a:r>
              <a:rPr lang="en-US" dirty="0"/>
              <a:t> {name: 'Tom Hanks'}) </a:t>
            </a:r>
          </a:p>
          <a:p>
            <a:pPr lvl="1"/>
            <a:r>
              <a:rPr lang="en-US" dirty="0"/>
              <a:t>CREATE (</a:t>
            </a:r>
            <a:r>
              <a:rPr lang="en-US" dirty="0" err="1"/>
              <a:t>m:Movie</a:t>
            </a:r>
            <a:r>
              <a:rPr lang="en-US" dirty="0"/>
              <a:t> {title: 'Cloud Atlas', released: 2012}) </a:t>
            </a:r>
          </a:p>
          <a:p>
            <a:pPr lvl="1"/>
            <a:r>
              <a:rPr lang="en-US" dirty="0"/>
              <a:t>CREATE (p)-[</a:t>
            </a:r>
            <a:r>
              <a:rPr lang="en-US" dirty="0" err="1"/>
              <a:t>r:ACTED_IN</a:t>
            </a:r>
            <a:r>
              <a:rPr lang="en-US" dirty="0"/>
              <a:t> {roles: ['Zachry']}]-&gt;(m) </a:t>
            </a:r>
          </a:p>
          <a:p>
            <a:pPr lvl="1"/>
            <a:r>
              <a:rPr lang="en-US" dirty="0"/>
              <a:t>RETURN p, r, m</a:t>
            </a:r>
          </a:p>
        </p:txBody>
      </p:sp>
      <p:pic>
        <p:nvPicPr>
          <p:cNvPr id="5" name="Picture 4">
            <a:extLst>
              <a:ext uri="{FF2B5EF4-FFF2-40B4-BE49-F238E27FC236}">
                <a16:creationId xmlns:a16="http://schemas.microsoft.com/office/drawing/2014/main" id="{8D34FDB6-6572-D942-B95B-5CA83C96FCD5}"/>
              </a:ext>
            </a:extLst>
          </p:cNvPr>
          <p:cNvPicPr>
            <a:picLocks noChangeAspect="1"/>
          </p:cNvPicPr>
          <p:nvPr/>
        </p:nvPicPr>
        <p:blipFill>
          <a:blip r:embed="rId2"/>
          <a:stretch>
            <a:fillRect/>
          </a:stretch>
        </p:blipFill>
        <p:spPr>
          <a:xfrm>
            <a:off x="1016981" y="3247533"/>
            <a:ext cx="7639041" cy="857249"/>
          </a:xfrm>
          <a:prstGeom prst="rect">
            <a:avLst/>
          </a:prstGeom>
        </p:spPr>
      </p:pic>
      <p:sp>
        <p:nvSpPr>
          <p:cNvPr id="6" name="TextBox 5">
            <a:extLst>
              <a:ext uri="{FF2B5EF4-FFF2-40B4-BE49-F238E27FC236}">
                <a16:creationId xmlns:a16="http://schemas.microsoft.com/office/drawing/2014/main" id="{AB66A56C-FF95-CB4B-B34C-F0EE538C6D10}"/>
              </a:ext>
            </a:extLst>
          </p:cNvPr>
          <p:cNvSpPr txBox="1"/>
          <p:nvPr/>
        </p:nvSpPr>
        <p:spPr>
          <a:xfrm>
            <a:off x="8974318" y="290345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19593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78CC8-3272-9740-9E77-839B6571F360}"/>
              </a:ext>
            </a:extLst>
          </p:cNvPr>
          <p:cNvSpPr>
            <a:spLocks noGrp="1"/>
          </p:cNvSpPr>
          <p:nvPr>
            <p:ph type="title"/>
          </p:nvPr>
        </p:nvSpPr>
        <p:spPr/>
        <p:txBody>
          <a:bodyPr/>
          <a:lstStyle/>
          <a:p>
            <a:r>
              <a:rPr lang="en-US" dirty="0"/>
              <a:t>Show the whole thing</a:t>
            </a:r>
          </a:p>
        </p:txBody>
      </p:sp>
      <p:sp>
        <p:nvSpPr>
          <p:cNvPr id="3" name="Content Placeholder 2">
            <a:extLst>
              <a:ext uri="{FF2B5EF4-FFF2-40B4-BE49-F238E27FC236}">
                <a16:creationId xmlns:a16="http://schemas.microsoft.com/office/drawing/2014/main" id="{AFE94185-42EF-284C-A5C8-5B3EA726B20C}"/>
              </a:ext>
            </a:extLst>
          </p:cNvPr>
          <p:cNvSpPr>
            <a:spLocks noGrp="1"/>
          </p:cNvSpPr>
          <p:nvPr>
            <p:ph idx="1"/>
          </p:nvPr>
        </p:nvSpPr>
        <p:spPr/>
        <p:txBody>
          <a:bodyPr/>
          <a:lstStyle/>
          <a:p>
            <a:r>
              <a:rPr lang="en-US" dirty="0"/>
              <a:t>MATCH (n)-[r]-(m) RETURN </a:t>
            </a:r>
            <a:r>
              <a:rPr lang="en-US" dirty="0" err="1"/>
              <a:t>n,r,m</a:t>
            </a:r>
            <a:endParaRPr lang="en-US" dirty="0"/>
          </a:p>
          <a:p>
            <a:endParaRPr lang="en-US" dirty="0"/>
          </a:p>
        </p:txBody>
      </p:sp>
      <p:pic>
        <p:nvPicPr>
          <p:cNvPr id="5" name="Picture 4" descr="Table&#10;&#10;Description automatically generated">
            <a:extLst>
              <a:ext uri="{FF2B5EF4-FFF2-40B4-BE49-F238E27FC236}">
                <a16:creationId xmlns:a16="http://schemas.microsoft.com/office/drawing/2014/main" id="{65D87BFD-15B4-A84A-87C4-BF92AF486B02}"/>
              </a:ext>
            </a:extLst>
          </p:cNvPr>
          <p:cNvPicPr>
            <a:picLocks noChangeAspect="1"/>
          </p:cNvPicPr>
          <p:nvPr/>
        </p:nvPicPr>
        <p:blipFill>
          <a:blip r:embed="rId2"/>
          <a:stretch>
            <a:fillRect/>
          </a:stretch>
        </p:blipFill>
        <p:spPr>
          <a:xfrm>
            <a:off x="665441" y="1871286"/>
            <a:ext cx="5626100" cy="1778000"/>
          </a:xfrm>
          <a:prstGeom prst="rect">
            <a:avLst/>
          </a:prstGeom>
        </p:spPr>
      </p:pic>
      <p:pic>
        <p:nvPicPr>
          <p:cNvPr id="7" name="Picture 6" descr="A picture containing text, electronics, compact disk&#10;&#10;Description automatically generated">
            <a:extLst>
              <a:ext uri="{FF2B5EF4-FFF2-40B4-BE49-F238E27FC236}">
                <a16:creationId xmlns:a16="http://schemas.microsoft.com/office/drawing/2014/main" id="{685B2B82-CF21-474B-8591-F7BCF04B9C5C}"/>
              </a:ext>
            </a:extLst>
          </p:cNvPr>
          <p:cNvPicPr>
            <a:picLocks noChangeAspect="1"/>
          </p:cNvPicPr>
          <p:nvPr/>
        </p:nvPicPr>
        <p:blipFill>
          <a:blip r:embed="rId3"/>
          <a:stretch>
            <a:fillRect/>
          </a:stretch>
        </p:blipFill>
        <p:spPr>
          <a:xfrm>
            <a:off x="6930369" y="1200151"/>
            <a:ext cx="1548189" cy="2902854"/>
          </a:xfrm>
          <a:prstGeom prst="rect">
            <a:avLst/>
          </a:prstGeom>
        </p:spPr>
      </p:pic>
    </p:spTree>
    <p:extLst>
      <p:ext uri="{BB962C8B-B14F-4D97-AF65-F5344CB8AC3E}">
        <p14:creationId xmlns:p14="http://schemas.microsoft.com/office/powerpoint/2010/main" val="14920387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2605-185D-494B-B9E5-ADC81D416906}"/>
              </a:ext>
            </a:extLst>
          </p:cNvPr>
          <p:cNvSpPr>
            <a:spLocks noGrp="1"/>
          </p:cNvSpPr>
          <p:nvPr>
            <p:ph type="title"/>
          </p:nvPr>
        </p:nvSpPr>
        <p:spPr/>
        <p:txBody>
          <a:bodyPr/>
          <a:lstStyle/>
          <a:p>
            <a:r>
              <a:rPr lang="en-US" dirty="0"/>
              <a:t>Adding more to existing nodes</a:t>
            </a:r>
          </a:p>
        </p:txBody>
      </p:sp>
      <p:sp>
        <p:nvSpPr>
          <p:cNvPr id="3" name="Content Placeholder 2">
            <a:extLst>
              <a:ext uri="{FF2B5EF4-FFF2-40B4-BE49-F238E27FC236}">
                <a16:creationId xmlns:a16="http://schemas.microsoft.com/office/drawing/2014/main" id="{64A8AA28-19D2-BB41-A7B5-BBC4851DFC34}"/>
              </a:ext>
            </a:extLst>
          </p:cNvPr>
          <p:cNvSpPr>
            <a:spLocks noGrp="1"/>
          </p:cNvSpPr>
          <p:nvPr>
            <p:ph idx="1"/>
          </p:nvPr>
        </p:nvSpPr>
        <p:spPr/>
        <p:txBody>
          <a:bodyPr/>
          <a:lstStyle/>
          <a:p>
            <a:r>
              <a:rPr lang="en-US" dirty="0"/>
              <a:t>MATCH and then SET</a:t>
            </a:r>
          </a:p>
          <a:p>
            <a:pPr lvl="1"/>
            <a:r>
              <a:rPr lang="en-US" dirty="0"/>
              <a:t>match(</a:t>
            </a:r>
            <a:r>
              <a:rPr lang="en-US" dirty="0" err="1"/>
              <a:t>p:Person</a:t>
            </a:r>
            <a:r>
              <a:rPr lang="en-US" dirty="0"/>
              <a:t>)-[</a:t>
            </a:r>
            <a:r>
              <a:rPr lang="en-US" dirty="0" err="1"/>
              <a:t>r:ACTED_IN</a:t>
            </a:r>
            <a:r>
              <a:rPr lang="en-US" dirty="0"/>
              <a:t>]-&gt;(</a:t>
            </a:r>
            <a:r>
              <a:rPr lang="en-US" dirty="0" err="1"/>
              <a:t>m:Movie</a:t>
            </a:r>
            <a:r>
              <a:rPr lang="en-US" dirty="0"/>
              <a:t> {title: 'Cloud Atlas’}) </a:t>
            </a:r>
          </a:p>
          <a:p>
            <a:pPr lvl="1"/>
            <a:r>
              <a:rPr lang="en-US" dirty="0"/>
              <a:t>set </a:t>
            </a:r>
            <a:r>
              <a:rPr lang="en-US" dirty="0" err="1"/>
              <a:t>m.score</a:t>
            </a:r>
            <a:r>
              <a:rPr lang="en-US" dirty="0"/>
              <a:t> = 4 </a:t>
            </a:r>
          </a:p>
          <a:p>
            <a:pPr lvl="1"/>
            <a:r>
              <a:rPr lang="en-US" dirty="0"/>
              <a:t>return m</a:t>
            </a:r>
          </a:p>
          <a:p>
            <a:endParaRPr lang="en-US" dirty="0"/>
          </a:p>
        </p:txBody>
      </p:sp>
      <p:pic>
        <p:nvPicPr>
          <p:cNvPr id="5" name="Picture 4" descr="Graphical user interface, text&#10;&#10;Description automatically generated">
            <a:extLst>
              <a:ext uri="{FF2B5EF4-FFF2-40B4-BE49-F238E27FC236}">
                <a16:creationId xmlns:a16="http://schemas.microsoft.com/office/drawing/2014/main" id="{9F7C2252-F914-0646-A37A-5156E27B7F46}"/>
              </a:ext>
            </a:extLst>
          </p:cNvPr>
          <p:cNvPicPr>
            <a:picLocks noChangeAspect="1"/>
          </p:cNvPicPr>
          <p:nvPr/>
        </p:nvPicPr>
        <p:blipFill>
          <a:blip r:embed="rId2"/>
          <a:stretch>
            <a:fillRect/>
          </a:stretch>
        </p:blipFill>
        <p:spPr>
          <a:xfrm>
            <a:off x="2069183" y="3049571"/>
            <a:ext cx="5814451" cy="1211344"/>
          </a:xfrm>
          <a:prstGeom prst="rect">
            <a:avLst/>
          </a:prstGeom>
        </p:spPr>
      </p:pic>
    </p:spTree>
    <p:extLst>
      <p:ext uri="{BB962C8B-B14F-4D97-AF65-F5344CB8AC3E}">
        <p14:creationId xmlns:p14="http://schemas.microsoft.com/office/powerpoint/2010/main" val="37907420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86AAA-0A39-224E-8560-E32BD8C48EAE}"/>
              </a:ext>
            </a:extLst>
          </p:cNvPr>
          <p:cNvSpPr>
            <a:spLocks noGrp="1"/>
          </p:cNvSpPr>
          <p:nvPr>
            <p:ph type="title"/>
          </p:nvPr>
        </p:nvSpPr>
        <p:spPr/>
        <p:txBody>
          <a:bodyPr/>
          <a:lstStyle/>
          <a:p>
            <a:r>
              <a:rPr lang="en-US" dirty="0"/>
              <a:t>Adding more to existing nodes</a:t>
            </a:r>
          </a:p>
        </p:txBody>
      </p:sp>
      <p:sp>
        <p:nvSpPr>
          <p:cNvPr id="3" name="Content Placeholder 2">
            <a:extLst>
              <a:ext uri="{FF2B5EF4-FFF2-40B4-BE49-F238E27FC236}">
                <a16:creationId xmlns:a16="http://schemas.microsoft.com/office/drawing/2014/main" id="{F9EF122D-2EA7-2341-A06C-19BC52335108}"/>
              </a:ext>
            </a:extLst>
          </p:cNvPr>
          <p:cNvSpPr>
            <a:spLocks noGrp="1"/>
          </p:cNvSpPr>
          <p:nvPr>
            <p:ph idx="1"/>
          </p:nvPr>
        </p:nvSpPr>
        <p:spPr/>
        <p:txBody>
          <a:bodyPr>
            <a:normAutofit lnSpcReduction="10000"/>
          </a:bodyPr>
          <a:lstStyle/>
          <a:p>
            <a:r>
              <a:rPr lang="en-US" dirty="0"/>
              <a:t>MERGE</a:t>
            </a:r>
          </a:p>
          <a:p>
            <a:pPr lvl="1"/>
            <a:r>
              <a:rPr lang="en-US" dirty="0"/>
              <a:t>MATCH (</a:t>
            </a:r>
            <a:r>
              <a:rPr lang="en-US" dirty="0" err="1"/>
              <a:t>m:Movie</a:t>
            </a:r>
            <a:r>
              <a:rPr lang="en-US" dirty="0"/>
              <a:t> {title: 'Cloud Atlas’}) </a:t>
            </a:r>
          </a:p>
          <a:p>
            <a:pPr lvl="1"/>
            <a:r>
              <a:rPr lang="en-US" dirty="0"/>
              <a:t>MATCH (</a:t>
            </a:r>
            <a:r>
              <a:rPr lang="en-US" dirty="0" err="1"/>
              <a:t>p:Person</a:t>
            </a:r>
            <a:r>
              <a:rPr lang="en-US" dirty="0"/>
              <a:t> {name: 'Tom Hanks’}) </a:t>
            </a:r>
          </a:p>
          <a:p>
            <a:pPr lvl="1"/>
            <a:r>
              <a:rPr lang="en-US" dirty="0"/>
              <a:t>MERGE (p)-[</a:t>
            </a:r>
            <a:r>
              <a:rPr lang="en-US" dirty="0" err="1"/>
              <a:t>r:ACTED_IN</a:t>
            </a:r>
            <a:r>
              <a:rPr lang="en-US" dirty="0"/>
              <a:t>]-&gt;(m) </a:t>
            </a:r>
          </a:p>
          <a:p>
            <a:pPr lvl="1"/>
            <a:r>
              <a:rPr lang="en-US" dirty="0"/>
              <a:t>ON CREATE SET </a:t>
            </a:r>
            <a:r>
              <a:rPr lang="en-US" dirty="0" err="1"/>
              <a:t>r.roles</a:t>
            </a:r>
            <a:r>
              <a:rPr lang="en-US" dirty="0"/>
              <a:t> =['Zachry’] </a:t>
            </a:r>
          </a:p>
          <a:p>
            <a:pPr lvl="1"/>
            <a:r>
              <a:rPr lang="en-US" dirty="0"/>
              <a:t>RETURN p, r, m</a:t>
            </a:r>
          </a:p>
          <a:p>
            <a:pPr lvl="1"/>
            <a:endParaRPr lang="en-US" dirty="0"/>
          </a:p>
          <a:p>
            <a:r>
              <a:rPr lang="en-US" dirty="0"/>
              <a:t>ON CREATE </a:t>
            </a:r>
          </a:p>
          <a:p>
            <a:pPr lvl="1"/>
            <a:r>
              <a:rPr lang="en-US" dirty="0"/>
              <a:t>Only set the value if the relationship doesn’t exist</a:t>
            </a:r>
          </a:p>
        </p:txBody>
      </p:sp>
    </p:spTree>
    <p:extLst>
      <p:ext uri="{BB962C8B-B14F-4D97-AF65-F5344CB8AC3E}">
        <p14:creationId xmlns:p14="http://schemas.microsoft.com/office/powerpoint/2010/main" val="20917635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E9E1-23F5-EF46-A1C1-394F1631529E}"/>
              </a:ext>
            </a:extLst>
          </p:cNvPr>
          <p:cNvSpPr>
            <a:spLocks noGrp="1"/>
          </p:cNvSpPr>
          <p:nvPr>
            <p:ph type="title"/>
          </p:nvPr>
        </p:nvSpPr>
        <p:spPr/>
        <p:txBody>
          <a:bodyPr/>
          <a:lstStyle/>
          <a:p>
            <a:r>
              <a:rPr lang="en-US" dirty="0"/>
              <a:t>WHERE</a:t>
            </a:r>
          </a:p>
        </p:txBody>
      </p:sp>
      <p:sp>
        <p:nvSpPr>
          <p:cNvPr id="3" name="Content Placeholder 2">
            <a:extLst>
              <a:ext uri="{FF2B5EF4-FFF2-40B4-BE49-F238E27FC236}">
                <a16:creationId xmlns:a16="http://schemas.microsoft.com/office/drawing/2014/main" id="{292E14B1-67D4-BF4B-A4F0-BCAEFB504B57}"/>
              </a:ext>
            </a:extLst>
          </p:cNvPr>
          <p:cNvSpPr>
            <a:spLocks noGrp="1"/>
          </p:cNvSpPr>
          <p:nvPr>
            <p:ph idx="1"/>
          </p:nvPr>
        </p:nvSpPr>
        <p:spPr/>
        <p:txBody>
          <a:bodyPr>
            <a:normAutofit/>
          </a:bodyPr>
          <a:lstStyle/>
          <a:p>
            <a:r>
              <a:rPr lang="en-US" sz="1800" dirty="0"/>
              <a:t>Filtering results</a:t>
            </a:r>
          </a:p>
          <a:p>
            <a:r>
              <a:rPr lang="en-US" sz="1800" dirty="0"/>
              <a:t>MATCH (</a:t>
            </a:r>
            <a:r>
              <a:rPr lang="en-US" sz="1800" dirty="0" err="1"/>
              <a:t>m:Movie</a:t>
            </a:r>
            <a:r>
              <a:rPr lang="en-US" sz="1800" dirty="0"/>
              <a:t>) WHERE </a:t>
            </a:r>
            <a:r>
              <a:rPr lang="en-US" sz="1800" dirty="0" err="1"/>
              <a:t>m.title</a:t>
            </a:r>
            <a:r>
              <a:rPr lang="en-US" sz="1800" dirty="0"/>
              <a:t> = 'The Matrix' RETURN m</a:t>
            </a:r>
          </a:p>
          <a:p>
            <a:endParaRPr lang="en-US" sz="1800" dirty="0"/>
          </a:p>
          <a:p>
            <a:endParaRPr lang="en-US" sz="1800" dirty="0"/>
          </a:p>
          <a:p>
            <a:endParaRPr lang="en-US" sz="1800" dirty="0"/>
          </a:p>
        </p:txBody>
      </p:sp>
      <p:pic>
        <p:nvPicPr>
          <p:cNvPr id="5" name="Picture 4" descr="Text&#10;&#10;Description automatically generated">
            <a:extLst>
              <a:ext uri="{FF2B5EF4-FFF2-40B4-BE49-F238E27FC236}">
                <a16:creationId xmlns:a16="http://schemas.microsoft.com/office/drawing/2014/main" id="{C4F3FCFB-0B96-B34C-B46A-0FC6767AC78F}"/>
              </a:ext>
            </a:extLst>
          </p:cNvPr>
          <p:cNvPicPr>
            <a:picLocks noChangeAspect="1"/>
          </p:cNvPicPr>
          <p:nvPr/>
        </p:nvPicPr>
        <p:blipFill>
          <a:blip r:embed="rId3"/>
          <a:stretch>
            <a:fillRect/>
          </a:stretch>
        </p:blipFill>
        <p:spPr>
          <a:xfrm>
            <a:off x="3191726" y="1927782"/>
            <a:ext cx="3250741" cy="865582"/>
          </a:xfrm>
          <a:prstGeom prst="rect">
            <a:avLst/>
          </a:prstGeom>
        </p:spPr>
      </p:pic>
    </p:spTree>
    <p:extLst>
      <p:ext uri="{BB962C8B-B14F-4D97-AF65-F5344CB8AC3E}">
        <p14:creationId xmlns:p14="http://schemas.microsoft.com/office/powerpoint/2010/main" val="16794461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40462-84C3-FB4A-86E5-42C6B60C072C}"/>
              </a:ext>
            </a:extLst>
          </p:cNvPr>
          <p:cNvSpPr>
            <a:spLocks noGrp="1"/>
          </p:cNvSpPr>
          <p:nvPr>
            <p:ph type="title"/>
          </p:nvPr>
        </p:nvSpPr>
        <p:spPr/>
        <p:txBody>
          <a:bodyPr/>
          <a:lstStyle/>
          <a:p>
            <a:r>
              <a:rPr lang="en-US" dirty="0"/>
              <a:t>WHERE</a:t>
            </a:r>
          </a:p>
        </p:txBody>
      </p:sp>
      <p:sp>
        <p:nvSpPr>
          <p:cNvPr id="3" name="Content Placeholder 2">
            <a:extLst>
              <a:ext uri="{FF2B5EF4-FFF2-40B4-BE49-F238E27FC236}">
                <a16:creationId xmlns:a16="http://schemas.microsoft.com/office/drawing/2014/main" id="{E0C89F77-7553-304C-8BBA-2D95AB804790}"/>
              </a:ext>
            </a:extLst>
          </p:cNvPr>
          <p:cNvSpPr>
            <a:spLocks noGrp="1"/>
          </p:cNvSpPr>
          <p:nvPr>
            <p:ph idx="1"/>
          </p:nvPr>
        </p:nvSpPr>
        <p:spPr/>
        <p:txBody>
          <a:bodyPr>
            <a:normAutofit fontScale="92500" lnSpcReduction="10000"/>
          </a:bodyPr>
          <a:lstStyle/>
          <a:p>
            <a:r>
              <a:rPr lang="en-US" sz="1800" dirty="0"/>
              <a:t>Can be much more expressive</a:t>
            </a:r>
          </a:p>
          <a:p>
            <a:pPr lvl="1"/>
            <a:r>
              <a:rPr lang="en-US" sz="1600" dirty="0"/>
              <a:t>MATCH (</a:t>
            </a:r>
            <a:r>
              <a:rPr lang="en-US" sz="1600" dirty="0" err="1"/>
              <a:t>p:Person</a:t>
            </a:r>
            <a:r>
              <a:rPr lang="en-US" sz="1600" dirty="0"/>
              <a:t>)-[</a:t>
            </a:r>
            <a:r>
              <a:rPr lang="en-US" sz="1600" dirty="0" err="1"/>
              <a:t>r:ACTED_IN</a:t>
            </a:r>
            <a:r>
              <a:rPr lang="en-US" sz="1600" dirty="0"/>
              <a:t>]-&gt;(</a:t>
            </a:r>
            <a:r>
              <a:rPr lang="en-US" sz="1600" dirty="0" err="1"/>
              <a:t>m:Movie</a:t>
            </a:r>
            <a:r>
              <a:rPr lang="en-US" sz="1600" dirty="0"/>
              <a:t>) </a:t>
            </a:r>
          </a:p>
          <a:p>
            <a:pPr lvl="1"/>
            <a:r>
              <a:rPr lang="en-US" sz="1600" dirty="0"/>
              <a:t>WHERE </a:t>
            </a:r>
            <a:r>
              <a:rPr lang="en-US" sz="1600" dirty="0" err="1"/>
              <a:t>p.name</a:t>
            </a:r>
            <a:r>
              <a:rPr lang="en-US" sz="1600" dirty="0"/>
              <a:t> =~ 'K.+' OR </a:t>
            </a:r>
            <a:r>
              <a:rPr lang="en-US" sz="1600" dirty="0" err="1"/>
              <a:t>m.released</a:t>
            </a:r>
            <a:r>
              <a:rPr lang="en-US" sz="1600" dirty="0"/>
              <a:t> &gt; 2000 OR 'Neo' IN </a:t>
            </a:r>
            <a:r>
              <a:rPr lang="en-US" sz="1600" dirty="0" err="1"/>
              <a:t>r.roles</a:t>
            </a:r>
            <a:r>
              <a:rPr lang="en-US" sz="1600" dirty="0"/>
              <a:t> </a:t>
            </a:r>
          </a:p>
          <a:p>
            <a:pPr lvl="1"/>
            <a:r>
              <a:rPr lang="en-US" sz="1600" dirty="0"/>
              <a:t>RETURN p, r, m</a:t>
            </a:r>
          </a:p>
          <a:p>
            <a:pPr lvl="1"/>
            <a:endParaRPr lang="en-US" sz="1600" dirty="0"/>
          </a:p>
          <a:p>
            <a:pPr marL="342900" lvl="1" indent="0">
              <a:buNone/>
            </a:pPr>
            <a:endParaRPr lang="en-US" sz="1600" dirty="0"/>
          </a:p>
          <a:p>
            <a:r>
              <a:rPr lang="en-US" sz="1900" dirty="0"/>
              <a:t>Now add Keanu</a:t>
            </a:r>
          </a:p>
          <a:p>
            <a:pPr lvl="1"/>
            <a:r>
              <a:rPr lang="en-US" sz="1600" dirty="0"/>
              <a:t>CREATE(</a:t>
            </a:r>
            <a:r>
              <a:rPr lang="en-US" sz="1600" dirty="0" err="1"/>
              <a:t>m:Movie</a:t>
            </a:r>
            <a:r>
              <a:rPr lang="en-US" sz="1600" dirty="0"/>
              <a:t> {title: “The Matrix”})</a:t>
            </a:r>
          </a:p>
          <a:p>
            <a:pPr lvl="1"/>
            <a:r>
              <a:rPr lang="en-US" sz="1600" dirty="0"/>
              <a:t>CREATE (</a:t>
            </a:r>
            <a:r>
              <a:rPr lang="en-US" sz="1600" dirty="0" err="1"/>
              <a:t>k:Person</a:t>
            </a:r>
            <a:r>
              <a:rPr lang="en-US" sz="1600" dirty="0"/>
              <a:t> {name: ”Keanu Reaves”})</a:t>
            </a:r>
          </a:p>
          <a:p>
            <a:pPr lvl="1"/>
            <a:r>
              <a:rPr lang="en-US" sz="1600" dirty="0"/>
              <a:t>CREATE (k)-[</a:t>
            </a:r>
            <a:r>
              <a:rPr lang="en-US" sz="1600" dirty="0" err="1"/>
              <a:t>r:ACTED_IN</a:t>
            </a:r>
            <a:r>
              <a:rPr lang="en-US" sz="1600" dirty="0"/>
              <a:t> {roles: [‘Neo’]}]-&gt;(m)</a:t>
            </a:r>
          </a:p>
          <a:p>
            <a:pPr lvl="1"/>
            <a:r>
              <a:rPr lang="en-US" sz="1600" dirty="0"/>
              <a:t>Return m, r, k</a:t>
            </a:r>
          </a:p>
          <a:p>
            <a:r>
              <a:rPr lang="en-US" sz="1900" dirty="0"/>
              <a:t>Then rerun the first query to show the use of the regex</a:t>
            </a:r>
          </a:p>
        </p:txBody>
      </p:sp>
      <p:pic>
        <p:nvPicPr>
          <p:cNvPr id="4" name="Picture 3">
            <a:extLst>
              <a:ext uri="{FF2B5EF4-FFF2-40B4-BE49-F238E27FC236}">
                <a16:creationId xmlns:a16="http://schemas.microsoft.com/office/drawing/2014/main" id="{A7FE189A-3C1F-FB41-A0DC-12F5D78EEFE6}"/>
              </a:ext>
            </a:extLst>
          </p:cNvPr>
          <p:cNvPicPr>
            <a:picLocks noChangeAspect="1"/>
          </p:cNvPicPr>
          <p:nvPr/>
        </p:nvPicPr>
        <p:blipFill>
          <a:blip r:embed="rId2"/>
          <a:stretch>
            <a:fillRect/>
          </a:stretch>
        </p:blipFill>
        <p:spPr>
          <a:xfrm>
            <a:off x="2560227" y="2034893"/>
            <a:ext cx="6411431" cy="78819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C470A045-2B76-5D41-923D-1D69CC035D10}"/>
              </a:ext>
            </a:extLst>
          </p:cNvPr>
          <p:cNvPicPr>
            <a:picLocks noChangeAspect="1"/>
          </p:cNvPicPr>
          <p:nvPr/>
        </p:nvPicPr>
        <p:blipFill>
          <a:blip r:embed="rId3"/>
          <a:stretch>
            <a:fillRect/>
          </a:stretch>
        </p:blipFill>
        <p:spPr>
          <a:xfrm>
            <a:off x="2560227" y="4331495"/>
            <a:ext cx="6411431" cy="800100"/>
          </a:xfrm>
          <a:prstGeom prst="rect">
            <a:avLst/>
          </a:prstGeom>
        </p:spPr>
      </p:pic>
      <p:sp>
        <p:nvSpPr>
          <p:cNvPr id="5" name="TextBox 4">
            <a:extLst>
              <a:ext uri="{FF2B5EF4-FFF2-40B4-BE49-F238E27FC236}">
                <a16:creationId xmlns:a16="http://schemas.microsoft.com/office/drawing/2014/main" id="{C273A92E-88BF-1BDD-F5E5-594568C7665A}"/>
              </a:ext>
            </a:extLst>
          </p:cNvPr>
          <p:cNvSpPr txBox="1"/>
          <p:nvPr/>
        </p:nvSpPr>
        <p:spPr>
          <a:xfrm>
            <a:off x="7268705" y="996936"/>
            <a:ext cx="1618841"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 allows for </a:t>
            </a:r>
          </a:p>
          <a:p>
            <a:r>
              <a:rPr lang="en-US" dirty="0"/>
              <a:t>regex matching</a:t>
            </a:r>
          </a:p>
        </p:txBody>
      </p:sp>
    </p:spTree>
    <p:extLst>
      <p:ext uri="{BB962C8B-B14F-4D97-AF65-F5344CB8AC3E}">
        <p14:creationId xmlns:p14="http://schemas.microsoft.com/office/powerpoint/2010/main" val="30094645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C54A42B5-C356-8F25-0CA7-A727706A5BEB}"/>
              </a:ext>
            </a:extLst>
          </p:cNvPr>
          <p:cNvPicPr>
            <a:picLocks noChangeAspect="1"/>
          </p:cNvPicPr>
          <p:nvPr/>
        </p:nvPicPr>
        <p:blipFill>
          <a:blip r:embed="rId2"/>
          <a:stretch>
            <a:fillRect/>
          </a:stretch>
        </p:blipFill>
        <p:spPr>
          <a:xfrm>
            <a:off x="685800" y="86483"/>
            <a:ext cx="7658100" cy="4761876"/>
          </a:xfrm>
          <a:prstGeom prst="rect">
            <a:avLst/>
          </a:prstGeom>
        </p:spPr>
      </p:pic>
    </p:spTree>
    <p:extLst>
      <p:ext uri="{BB962C8B-B14F-4D97-AF65-F5344CB8AC3E}">
        <p14:creationId xmlns:p14="http://schemas.microsoft.com/office/powerpoint/2010/main" val="23218632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7592-57A6-664E-ABB5-5B2C32486AD8}"/>
              </a:ext>
            </a:extLst>
          </p:cNvPr>
          <p:cNvSpPr>
            <a:spLocks noGrp="1"/>
          </p:cNvSpPr>
          <p:nvPr>
            <p:ph type="title"/>
          </p:nvPr>
        </p:nvSpPr>
        <p:spPr/>
        <p:txBody>
          <a:bodyPr/>
          <a:lstStyle/>
          <a:p>
            <a:r>
              <a:rPr lang="en-US" dirty="0"/>
              <a:t>Returning Results</a:t>
            </a:r>
          </a:p>
        </p:txBody>
      </p:sp>
      <p:sp>
        <p:nvSpPr>
          <p:cNvPr id="3" name="Content Placeholder 2">
            <a:extLst>
              <a:ext uri="{FF2B5EF4-FFF2-40B4-BE49-F238E27FC236}">
                <a16:creationId xmlns:a16="http://schemas.microsoft.com/office/drawing/2014/main" id="{83A35709-3365-3742-BAB6-3A926A420A0B}"/>
              </a:ext>
            </a:extLst>
          </p:cNvPr>
          <p:cNvSpPr>
            <a:spLocks noGrp="1"/>
          </p:cNvSpPr>
          <p:nvPr>
            <p:ph idx="1"/>
          </p:nvPr>
        </p:nvSpPr>
        <p:spPr/>
        <p:txBody>
          <a:bodyPr>
            <a:normAutofit/>
          </a:bodyPr>
          <a:lstStyle/>
          <a:p>
            <a:r>
              <a:rPr lang="en-US" sz="1800" dirty="0"/>
              <a:t>Can be much more expressive than we have been</a:t>
            </a:r>
          </a:p>
          <a:p>
            <a:pPr lvl="1"/>
            <a:r>
              <a:rPr lang="en-US" sz="1800" dirty="0"/>
              <a:t>MATCH (</a:t>
            </a:r>
            <a:r>
              <a:rPr lang="en-US" sz="1800" dirty="0" err="1"/>
              <a:t>p:Person</a:t>
            </a:r>
            <a:r>
              <a:rPr lang="en-US" sz="1800" dirty="0"/>
              <a:t>) </a:t>
            </a:r>
          </a:p>
          <a:p>
            <a:pPr lvl="1"/>
            <a:r>
              <a:rPr lang="en-US" sz="1800" dirty="0"/>
              <a:t>RETURN p, </a:t>
            </a:r>
          </a:p>
          <a:p>
            <a:pPr lvl="1"/>
            <a:r>
              <a:rPr lang="en-US" sz="1800" dirty="0" err="1"/>
              <a:t>p.name</a:t>
            </a:r>
            <a:r>
              <a:rPr lang="en-US" sz="1800" dirty="0"/>
              <a:t> AS name, </a:t>
            </a:r>
          </a:p>
          <a:p>
            <a:pPr lvl="1"/>
            <a:r>
              <a:rPr lang="en-US" sz="1800" dirty="0" err="1"/>
              <a:t>toUpper</a:t>
            </a:r>
            <a:r>
              <a:rPr lang="en-US" sz="1800" dirty="0"/>
              <a:t>(</a:t>
            </a:r>
            <a:r>
              <a:rPr lang="en-US" sz="1800" dirty="0" err="1"/>
              <a:t>p.name</a:t>
            </a:r>
            <a:r>
              <a:rPr lang="en-US" sz="1800" dirty="0"/>
              <a:t>), </a:t>
            </a:r>
          </a:p>
          <a:p>
            <a:pPr lvl="1"/>
            <a:r>
              <a:rPr lang="en-US" sz="1800" dirty="0"/>
              <a:t>coalesce(</a:t>
            </a:r>
            <a:r>
              <a:rPr lang="en-US" sz="1800" dirty="0" err="1"/>
              <a:t>p.nickname</a:t>
            </a:r>
            <a:r>
              <a:rPr lang="en-US" sz="1800" dirty="0"/>
              <a:t>, 'n/a') AS nickname, </a:t>
            </a:r>
          </a:p>
          <a:p>
            <a:pPr lvl="1"/>
            <a:r>
              <a:rPr lang="en-US" sz="1800" dirty="0"/>
              <a:t>{name: </a:t>
            </a:r>
            <a:r>
              <a:rPr lang="en-US" sz="1800" dirty="0" err="1"/>
              <a:t>p.name</a:t>
            </a:r>
            <a:r>
              <a:rPr lang="en-US" sz="1800" dirty="0"/>
              <a:t>, label: head(labels(p))} AS person</a:t>
            </a:r>
          </a:p>
        </p:txBody>
      </p:sp>
      <p:pic>
        <p:nvPicPr>
          <p:cNvPr id="5" name="Picture 4" descr="A screenshot of a computer&#10;&#10;Description automatically generated with medium confidence">
            <a:extLst>
              <a:ext uri="{FF2B5EF4-FFF2-40B4-BE49-F238E27FC236}">
                <a16:creationId xmlns:a16="http://schemas.microsoft.com/office/drawing/2014/main" id="{B5A60E9C-E566-DA44-A545-843A6F257AB0}"/>
              </a:ext>
            </a:extLst>
          </p:cNvPr>
          <p:cNvPicPr>
            <a:picLocks noChangeAspect="1"/>
          </p:cNvPicPr>
          <p:nvPr/>
        </p:nvPicPr>
        <p:blipFill>
          <a:blip r:embed="rId2"/>
          <a:stretch>
            <a:fillRect/>
          </a:stretch>
        </p:blipFill>
        <p:spPr>
          <a:xfrm>
            <a:off x="457200" y="3549949"/>
            <a:ext cx="8442558" cy="1267147"/>
          </a:xfrm>
          <a:prstGeom prst="rect">
            <a:avLst/>
          </a:prstGeom>
        </p:spPr>
      </p:pic>
      <p:sp>
        <p:nvSpPr>
          <p:cNvPr id="4" name="TextBox 3">
            <a:extLst>
              <a:ext uri="{FF2B5EF4-FFF2-40B4-BE49-F238E27FC236}">
                <a16:creationId xmlns:a16="http://schemas.microsoft.com/office/drawing/2014/main" id="{57FCE341-E460-AB99-89F4-B78F3E749B0B}"/>
              </a:ext>
            </a:extLst>
          </p:cNvPr>
          <p:cNvSpPr txBox="1"/>
          <p:nvPr/>
        </p:nvSpPr>
        <p:spPr>
          <a:xfrm>
            <a:off x="7163948" y="2571750"/>
            <a:ext cx="1735810" cy="60016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1100" dirty="0"/>
              <a:t>coalesce()</a:t>
            </a:r>
            <a:r>
              <a:rPr lang="en-US" sz="1100" b="0" i="0" dirty="0">
                <a:solidFill>
                  <a:srgbClr val="2D3748"/>
                </a:solidFill>
                <a:effectLst/>
                <a:latin typeface="Nunito Sans" panose="020F0502020204030204" pitchFamily="34" charset="0"/>
              </a:rPr>
              <a:t> returns the first non-</a:t>
            </a:r>
            <a:r>
              <a:rPr lang="en-US" sz="1100" dirty="0"/>
              <a:t>null</a:t>
            </a:r>
            <a:r>
              <a:rPr lang="en-US" sz="1100" b="0" i="0" dirty="0">
                <a:solidFill>
                  <a:srgbClr val="2D3748"/>
                </a:solidFill>
                <a:effectLst/>
                <a:latin typeface="Nunito Sans" panose="020F0502020204030204" pitchFamily="34" charset="0"/>
              </a:rPr>
              <a:t> value in the given list of expressions.</a:t>
            </a:r>
            <a:endParaRPr lang="en-US" sz="1100" dirty="0"/>
          </a:p>
        </p:txBody>
      </p:sp>
    </p:spTree>
    <p:extLst>
      <p:ext uri="{BB962C8B-B14F-4D97-AF65-F5344CB8AC3E}">
        <p14:creationId xmlns:p14="http://schemas.microsoft.com/office/powerpoint/2010/main" val="12573515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31A0-E265-5732-875C-A276A69B55F5}"/>
              </a:ext>
            </a:extLst>
          </p:cNvPr>
          <p:cNvSpPr>
            <a:spLocks noGrp="1"/>
          </p:cNvSpPr>
          <p:nvPr>
            <p:ph type="title"/>
          </p:nvPr>
        </p:nvSpPr>
        <p:spPr/>
        <p:txBody>
          <a:bodyPr/>
          <a:lstStyle/>
          <a:p>
            <a:r>
              <a:rPr lang="en-US" dirty="0"/>
              <a:t>MATCH with path lengths</a:t>
            </a:r>
          </a:p>
        </p:txBody>
      </p:sp>
      <p:pic>
        <p:nvPicPr>
          <p:cNvPr id="5" name="Content Placeholder 4" descr="Diagram&#10;&#10;Description automatically generated">
            <a:extLst>
              <a:ext uri="{FF2B5EF4-FFF2-40B4-BE49-F238E27FC236}">
                <a16:creationId xmlns:a16="http://schemas.microsoft.com/office/drawing/2014/main" id="{0E4FC728-E149-A9C0-4094-733337B0200A}"/>
              </a:ext>
            </a:extLst>
          </p:cNvPr>
          <p:cNvPicPr>
            <a:picLocks noGrp="1" noChangeAspect="1"/>
          </p:cNvPicPr>
          <p:nvPr>
            <p:ph idx="1"/>
          </p:nvPr>
        </p:nvPicPr>
        <p:blipFill>
          <a:blip r:embed="rId2"/>
          <a:stretch>
            <a:fillRect/>
          </a:stretch>
        </p:blipFill>
        <p:spPr>
          <a:xfrm>
            <a:off x="4845113" y="1402773"/>
            <a:ext cx="3987159" cy="2701240"/>
          </a:xfrm>
        </p:spPr>
      </p:pic>
      <p:sp>
        <p:nvSpPr>
          <p:cNvPr id="6" name="TextBox 5">
            <a:extLst>
              <a:ext uri="{FF2B5EF4-FFF2-40B4-BE49-F238E27FC236}">
                <a16:creationId xmlns:a16="http://schemas.microsoft.com/office/drawing/2014/main" id="{F4A875C3-6845-DAB1-6292-FF20550513A9}"/>
              </a:ext>
            </a:extLst>
          </p:cNvPr>
          <p:cNvSpPr txBox="1"/>
          <p:nvPr/>
        </p:nvSpPr>
        <p:spPr>
          <a:xfrm>
            <a:off x="633845" y="1694587"/>
            <a:ext cx="3938155" cy="1754326"/>
          </a:xfrm>
          <a:prstGeom prst="rect">
            <a:avLst/>
          </a:prstGeom>
          <a:noFill/>
        </p:spPr>
        <p:txBody>
          <a:bodyPr wrap="square" rtlCol="0">
            <a:spAutoFit/>
          </a:bodyPr>
          <a:lstStyle/>
          <a:p>
            <a:r>
              <a:rPr lang="en-US" sz="1200" b="0" i="0" dirty="0">
                <a:solidFill>
                  <a:srgbClr val="718096"/>
                </a:solidFill>
                <a:effectLst/>
                <a:latin typeface="Roboto Mono" pitchFamily="49" charset="0"/>
              </a:rPr>
              <a:t>MATCH</a:t>
            </a:r>
            <a:r>
              <a:rPr lang="en-US" sz="1200" b="0" i="0" dirty="0">
                <a:solidFill>
                  <a:srgbClr val="4A5568"/>
                </a:solidFill>
                <a:effectLst/>
                <a:latin typeface="Roboto Mono" pitchFamily="49" charset="0"/>
              </a:rPr>
              <a:t> (me)-[:</a:t>
            </a:r>
            <a:r>
              <a:rPr lang="en-US" sz="1200" b="0" i="0" dirty="0">
                <a:solidFill>
                  <a:srgbClr val="3182CE"/>
                </a:solidFill>
                <a:effectLst/>
                <a:latin typeface="Roboto Mono" pitchFamily="49" charset="0"/>
              </a:rPr>
              <a:t>KNOWS</a:t>
            </a:r>
            <a:r>
              <a:rPr lang="en-US" sz="1200" b="0" i="0" dirty="0">
                <a:solidFill>
                  <a:srgbClr val="4A5568"/>
                </a:solidFill>
                <a:effectLst/>
                <a:latin typeface="Roboto Mono" pitchFamily="49" charset="0"/>
              </a:rPr>
              <a:t>*</a:t>
            </a:r>
            <a:r>
              <a:rPr lang="en-US" sz="1200" b="0" i="0" dirty="0">
                <a:solidFill>
                  <a:srgbClr val="3182CE"/>
                </a:solidFill>
                <a:effectLst/>
                <a:latin typeface="Roboto Mono" pitchFamily="49" charset="0"/>
              </a:rPr>
              <a:t>1..2</a:t>
            </a:r>
            <a:r>
              <a:rPr lang="en-US" sz="1200" b="0" i="0" dirty="0">
                <a:solidFill>
                  <a:srgbClr val="4A5568"/>
                </a:solidFill>
                <a:effectLst/>
                <a:latin typeface="Roboto Mono" pitchFamily="49" charset="0"/>
              </a:rPr>
              <a:t>]-(</a:t>
            </a:r>
            <a:r>
              <a:rPr lang="en-US" sz="1200" b="0" i="0" dirty="0" err="1">
                <a:solidFill>
                  <a:srgbClr val="4A5568"/>
                </a:solidFill>
                <a:effectLst/>
                <a:latin typeface="Roboto Mono" pitchFamily="49" charset="0"/>
              </a:rPr>
              <a:t>remote_friend</a:t>
            </a:r>
            <a:r>
              <a:rPr lang="en-US" sz="1200" b="0" i="0" dirty="0">
                <a:solidFill>
                  <a:srgbClr val="4A5568"/>
                </a:solidFill>
                <a:effectLst/>
                <a:latin typeface="Roboto Mono" pitchFamily="49" charset="0"/>
              </a:rPr>
              <a:t>) </a:t>
            </a:r>
          </a:p>
          <a:p>
            <a:r>
              <a:rPr lang="en-US" sz="1200" b="0" i="0" dirty="0">
                <a:solidFill>
                  <a:srgbClr val="718096"/>
                </a:solidFill>
                <a:effectLst/>
                <a:latin typeface="Roboto Mono" pitchFamily="49" charset="0"/>
              </a:rPr>
              <a:t>WHERE</a:t>
            </a:r>
            <a:r>
              <a:rPr lang="en-US" sz="1200" b="0" i="0" dirty="0">
                <a:solidFill>
                  <a:srgbClr val="4A5568"/>
                </a:solidFill>
                <a:effectLst/>
                <a:latin typeface="Roboto Mono" pitchFamily="49" charset="0"/>
              </a:rPr>
              <a:t> </a:t>
            </a:r>
            <a:r>
              <a:rPr lang="en-US" sz="1200" b="0" i="0" dirty="0" err="1">
                <a:solidFill>
                  <a:srgbClr val="4A5568"/>
                </a:solidFill>
                <a:effectLst/>
                <a:latin typeface="Roboto Mono" pitchFamily="49" charset="0"/>
              </a:rPr>
              <a:t>me.name</a:t>
            </a:r>
            <a:r>
              <a:rPr lang="en-US" sz="1200" b="0" i="0" dirty="0">
                <a:solidFill>
                  <a:srgbClr val="4A5568"/>
                </a:solidFill>
                <a:effectLst/>
                <a:latin typeface="Roboto Mono" pitchFamily="49" charset="0"/>
              </a:rPr>
              <a:t> = </a:t>
            </a:r>
            <a:r>
              <a:rPr lang="en-US" sz="1200" b="0" i="0" dirty="0">
                <a:solidFill>
                  <a:srgbClr val="2F855A"/>
                </a:solidFill>
                <a:effectLst/>
                <a:latin typeface="Roboto Mono" pitchFamily="49" charset="0"/>
              </a:rPr>
              <a:t>'Filipa'</a:t>
            </a:r>
            <a:r>
              <a:rPr lang="en-US" sz="1200" b="0" i="0" dirty="0">
                <a:solidFill>
                  <a:srgbClr val="4A5568"/>
                </a:solidFill>
                <a:effectLst/>
                <a:latin typeface="Roboto Mono" pitchFamily="49" charset="0"/>
              </a:rPr>
              <a:t> </a:t>
            </a:r>
          </a:p>
          <a:p>
            <a:r>
              <a:rPr lang="en-US" sz="1200" b="0" i="0" dirty="0">
                <a:solidFill>
                  <a:srgbClr val="718096"/>
                </a:solidFill>
                <a:effectLst/>
                <a:latin typeface="Roboto Mono" pitchFamily="49" charset="0"/>
              </a:rPr>
              <a:t>RETURN</a:t>
            </a:r>
            <a:r>
              <a:rPr lang="en-US" sz="1200" b="0" i="0" dirty="0">
                <a:solidFill>
                  <a:srgbClr val="4A5568"/>
                </a:solidFill>
                <a:effectLst/>
                <a:latin typeface="Roboto Mono" pitchFamily="49" charset="0"/>
              </a:rPr>
              <a:t> </a:t>
            </a:r>
            <a:r>
              <a:rPr lang="en-US" sz="1200" b="0" i="0" dirty="0" err="1">
                <a:solidFill>
                  <a:srgbClr val="4A5568"/>
                </a:solidFill>
                <a:effectLst/>
                <a:latin typeface="Roboto Mono" pitchFamily="49" charset="0"/>
              </a:rPr>
              <a:t>remote_friend.name</a:t>
            </a:r>
            <a:endParaRPr lang="en-US" sz="1200" b="0" i="0" dirty="0">
              <a:solidFill>
                <a:srgbClr val="4A5568"/>
              </a:solidFill>
              <a:effectLst/>
              <a:latin typeface="Roboto Mono" pitchFamily="49" charset="0"/>
            </a:endParaRPr>
          </a:p>
          <a:p>
            <a:endParaRPr lang="en-US" sz="1200" dirty="0">
              <a:solidFill>
                <a:srgbClr val="4A5568"/>
              </a:solidFill>
              <a:latin typeface="Roboto Mono" pitchFamily="49" charset="0"/>
            </a:endParaRPr>
          </a:p>
          <a:p>
            <a:endParaRPr lang="en-US" sz="1200" dirty="0">
              <a:solidFill>
                <a:srgbClr val="4A5568"/>
              </a:solidFill>
              <a:latin typeface="Roboto Mono" pitchFamily="49" charset="0"/>
            </a:endParaRPr>
          </a:p>
          <a:p>
            <a:endParaRPr lang="en-US" sz="1200" dirty="0">
              <a:solidFill>
                <a:srgbClr val="4A5568"/>
              </a:solidFill>
              <a:latin typeface="Roboto Mono" pitchFamily="49" charset="0"/>
            </a:endParaRPr>
          </a:p>
          <a:p>
            <a:r>
              <a:rPr lang="en-US" sz="1200" dirty="0" err="1">
                <a:solidFill>
                  <a:srgbClr val="4A5568"/>
                </a:solidFill>
                <a:latin typeface="Roboto Mono" pitchFamily="49" charset="0"/>
              </a:rPr>
              <a:t>remote_friend.name</a:t>
            </a:r>
            <a:endParaRPr lang="en-US" sz="1200" dirty="0">
              <a:solidFill>
                <a:srgbClr val="4A5568"/>
              </a:solidFill>
              <a:latin typeface="Roboto Mono" pitchFamily="49" charset="0"/>
            </a:endParaRPr>
          </a:p>
          <a:p>
            <a:r>
              <a:rPr lang="en-US" sz="1200" dirty="0">
                <a:solidFill>
                  <a:srgbClr val="4A5568"/>
                </a:solidFill>
                <a:latin typeface="Roboto Mono" pitchFamily="49" charset="0"/>
              </a:rPr>
              <a:t>"Dilshad"</a:t>
            </a:r>
          </a:p>
          <a:p>
            <a:r>
              <a:rPr lang="en-US" sz="1200" dirty="0">
                <a:solidFill>
                  <a:srgbClr val="4A5568"/>
                </a:solidFill>
                <a:latin typeface="Roboto Mono" pitchFamily="49" charset="0"/>
              </a:rPr>
              <a:t>"Anders"</a:t>
            </a:r>
            <a:endParaRPr lang="en-US" sz="1200" dirty="0"/>
          </a:p>
        </p:txBody>
      </p:sp>
    </p:spTree>
    <p:extLst>
      <p:ext uri="{BB962C8B-B14F-4D97-AF65-F5344CB8AC3E}">
        <p14:creationId xmlns:p14="http://schemas.microsoft.com/office/powerpoint/2010/main" val="1053380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Alternative: Advice network</a:t>
            </a:r>
          </a:p>
        </p:txBody>
      </p:sp>
      <p:pic>
        <p:nvPicPr>
          <p:cNvPr id="3074" name="Picture 2" descr="https://hbr.org/resources/images/article_assets/hbr/9307/93406_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1349" y="1263192"/>
            <a:ext cx="5043340" cy="323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2557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847CF-6267-2744-93E9-5131DBEB6A19}"/>
              </a:ext>
            </a:extLst>
          </p:cNvPr>
          <p:cNvSpPr>
            <a:spLocks noGrp="1"/>
          </p:cNvSpPr>
          <p:nvPr>
            <p:ph type="title"/>
          </p:nvPr>
        </p:nvSpPr>
        <p:spPr/>
        <p:txBody>
          <a:bodyPr/>
          <a:lstStyle/>
          <a:p>
            <a:r>
              <a:rPr lang="en-US" dirty="0"/>
              <a:t>Aggregations</a:t>
            </a:r>
          </a:p>
        </p:txBody>
      </p:sp>
      <p:sp>
        <p:nvSpPr>
          <p:cNvPr id="3" name="Content Placeholder 2">
            <a:extLst>
              <a:ext uri="{FF2B5EF4-FFF2-40B4-BE49-F238E27FC236}">
                <a16:creationId xmlns:a16="http://schemas.microsoft.com/office/drawing/2014/main" id="{F2D00C2F-BBEA-3945-B909-CF2AEDEF9CE1}"/>
              </a:ext>
            </a:extLst>
          </p:cNvPr>
          <p:cNvSpPr>
            <a:spLocks noGrp="1"/>
          </p:cNvSpPr>
          <p:nvPr>
            <p:ph idx="1"/>
          </p:nvPr>
        </p:nvSpPr>
        <p:spPr/>
        <p:txBody>
          <a:bodyPr/>
          <a:lstStyle/>
          <a:p>
            <a:r>
              <a:rPr lang="en-US" dirty="0">
                <a:latin typeface="Courier New"/>
              </a:rPr>
              <a:t>COUNT, SUM, AVG, MAX, MIN, COLLECT</a:t>
            </a:r>
          </a:p>
          <a:p>
            <a:pPr lvl="1"/>
            <a:r>
              <a:rPr lang="en-US" dirty="0"/>
              <a:t>MATCH (:Person) RETURN count(*) AS people</a:t>
            </a:r>
          </a:p>
          <a:p>
            <a:pPr lvl="1"/>
            <a:endParaRPr lang="en-US" dirty="0"/>
          </a:p>
          <a:p>
            <a:pPr marL="342900" lvl="1" indent="0">
              <a:buNone/>
            </a:pPr>
            <a:endParaRPr lang="en-US" dirty="0"/>
          </a:p>
          <a:p>
            <a:pPr lvl="1"/>
            <a:r>
              <a:rPr lang="en-US" dirty="0"/>
              <a:t>MATCH (</a:t>
            </a:r>
            <a:r>
              <a:rPr lang="en-US" dirty="0" err="1"/>
              <a:t>actor:Person</a:t>
            </a:r>
            <a:r>
              <a:rPr lang="en-US" dirty="0"/>
              <a:t>)-[:ACTED_IN]-&gt;(</a:t>
            </a:r>
            <a:r>
              <a:rPr lang="en-US" dirty="0" err="1"/>
              <a:t>movie:Movie</a:t>
            </a:r>
            <a:r>
              <a:rPr lang="en-US" dirty="0"/>
              <a:t>)&lt;-[:DIRECTED]-(</a:t>
            </a:r>
            <a:r>
              <a:rPr lang="en-US" dirty="0" err="1"/>
              <a:t>director:Person</a:t>
            </a:r>
            <a:r>
              <a:rPr lang="en-US" dirty="0"/>
              <a:t>) </a:t>
            </a:r>
          </a:p>
          <a:p>
            <a:pPr lvl="1"/>
            <a:r>
              <a:rPr lang="en-US" dirty="0"/>
              <a:t>RETURN actor, director, count(*) AS collaborations</a:t>
            </a:r>
          </a:p>
        </p:txBody>
      </p:sp>
      <p:pic>
        <p:nvPicPr>
          <p:cNvPr id="5" name="Picture 4" descr="Diagram&#10;&#10;Description automatically generated with medium confidence">
            <a:extLst>
              <a:ext uri="{FF2B5EF4-FFF2-40B4-BE49-F238E27FC236}">
                <a16:creationId xmlns:a16="http://schemas.microsoft.com/office/drawing/2014/main" id="{93ED30F2-392D-DE4F-8073-0C7E128791CD}"/>
              </a:ext>
            </a:extLst>
          </p:cNvPr>
          <p:cNvPicPr>
            <a:picLocks noChangeAspect="1"/>
          </p:cNvPicPr>
          <p:nvPr/>
        </p:nvPicPr>
        <p:blipFill>
          <a:blip r:embed="rId2"/>
          <a:stretch>
            <a:fillRect/>
          </a:stretch>
        </p:blipFill>
        <p:spPr>
          <a:xfrm>
            <a:off x="7403445" y="1541217"/>
            <a:ext cx="910996" cy="910996"/>
          </a:xfrm>
          <a:prstGeom prst="rect">
            <a:avLst/>
          </a:prstGeom>
        </p:spPr>
      </p:pic>
      <p:pic>
        <p:nvPicPr>
          <p:cNvPr id="7" name="Picture 6">
            <a:extLst>
              <a:ext uri="{FF2B5EF4-FFF2-40B4-BE49-F238E27FC236}">
                <a16:creationId xmlns:a16="http://schemas.microsoft.com/office/drawing/2014/main" id="{153593B7-4DFC-8448-8951-C6DC6EC46645}"/>
              </a:ext>
            </a:extLst>
          </p:cNvPr>
          <p:cNvPicPr>
            <a:picLocks noChangeAspect="1"/>
          </p:cNvPicPr>
          <p:nvPr/>
        </p:nvPicPr>
        <p:blipFill>
          <a:blip r:embed="rId3"/>
          <a:stretch>
            <a:fillRect/>
          </a:stretch>
        </p:blipFill>
        <p:spPr>
          <a:xfrm>
            <a:off x="1562033" y="3974573"/>
            <a:ext cx="6520273" cy="756971"/>
          </a:xfrm>
          <a:prstGeom prst="rect">
            <a:avLst/>
          </a:prstGeom>
        </p:spPr>
      </p:pic>
    </p:spTree>
    <p:extLst>
      <p:ext uri="{BB962C8B-B14F-4D97-AF65-F5344CB8AC3E}">
        <p14:creationId xmlns:p14="http://schemas.microsoft.com/office/powerpoint/2010/main" val="23926654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05F4-9BC8-5242-9429-411F2A961658}"/>
              </a:ext>
            </a:extLst>
          </p:cNvPr>
          <p:cNvSpPr>
            <a:spLocks noGrp="1"/>
          </p:cNvSpPr>
          <p:nvPr>
            <p:ph type="title"/>
          </p:nvPr>
        </p:nvSpPr>
        <p:spPr/>
        <p:txBody>
          <a:bodyPr/>
          <a:lstStyle/>
          <a:p>
            <a:r>
              <a:rPr lang="en-US" dirty="0"/>
              <a:t>Order and pagination</a:t>
            </a:r>
          </a:p>
        </p:txBody>
      </p:sp>
      <p:sp>
        <p:nvSpPr>
          <p:cNvPr id="3" name="Content Placeholder 2">
            <a:extLst>
              <a:ext uri="{FF2B5EF4-FFF2-40B4-BE49-F238E27FC236}">
                <a16:creationId xmlns:a16="http://schemas.microsoft.com/office/drawing/2014/main" id="{8B9E33D2-6CD5-A642-9658-4982E54FF16D}"/>
              </a:ext>
            </a:extLst>
          </p:cNvPr>
          <p:cNvSpPr>
            <a:spLocks noGrp="1"/>
          </p:cNvSpPr>
          <p:nvPr>
            <p:ph idx="1"/>
          </p:nvPr>
        </p:nvSpPr>
        <p:spPr/>
        <p:txBody>
          <a:bodyPr/>
          <a:lstStyle/>
          <a:p>
            <a:r>
              <a:rPr lang="en-US" dirty="0"/>
              <a:t>Order by</a:t>
            </a:r>
          </a:p>
          <a:p>
            <a:pPr lvl="1"/>
            <a:r>
              <a:rPr lang="en-US" dirty="0"/>
              <a:t>MATCH (</a:t>
            </a:r>
            <a:r>
              <a:rPr lang="en-US" dirty="0" err="1"/>
              <a:t>a:Person</a:t>
            </a:r>
            <a:r>
              <a:rPr lang="en-US" dirty="0"/>
              <a:t>)-[:ACTED_IN]-&gt;(</a:t>
            </a:r>
            <a:r>
              <a:rPr lang="en-US" dirty="0" err="1"/>
              <a:t>m:Movie</a:t>
            </a:r>
            <a:r>
              <a:rPr lang="en-US" dirty="0"/>
              <a:t>) </a:t>
            </a:r>
          </a:p>
          <a:p>
            <a:pPr lvl="1"/>
            <a:r>
              <a:rPr lang="en-US" dirty="0"/>
              <a:t>RETURN a, count(*) AS appearances </a:t>
            </a:r>
          </a:p>
          <a:p>
            <a:pPr lvl="1"/>
            <a:r>
              <a:rPr lang="en-US" dirty="0"/>
              <a:t>ORDER BY appearances DESC LIMIT 10</a:t>
            </a:r>
          </a:p>
          <a:p>
            <a:r>
              <a:rPr lang="en-US" dirty="0"/>
              <a:t>Pagination is done using the </a:t>
            </a:r>
          </a:p>
          <a:p>
            <a:pPr lvl="1"/>
            <a:r>
              <a:rPr lang="en-US" dirty="0"/>
              <a:t>SKIP {offset} and </a:t>
            </a:r>
          </a:p>
          <a:p>
            <a:pPr lvl="1"/>
            <a:r>
              <a:rPr lang="en-US" dirty="0"/>
              <a:t>LIMIT {count} clauses.</a:t>
            </a:r>
          </a:p>
        </p:txBody>
      </p:sp>
    </p:spTree>
    <p:extLst>
      <p:ext uri="{BB962C8B-B14F-4D97-AF65-F5344CB8AC3E}">
        <p14:creationId xmlns:p14="http://schemas.microsoft.com/office/powerpoint/2010/main" val="33058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FC5C2-C386-2D43-88F1-1AD19109D8EA}"/>
              </a:ext>
            </a:extLst>
          </p:cNvPr>
          <p:cNvSpPr>
            <a:spLocks noGrp="1"/>
          </p:cNvSpPr>
          <p:nvPr>
            <p:ph type="title"/>
          </p:nvPr>
        </p:nvSpPr>
        <p:spPr/>
        <p:txBody>
          <a:bodyPr/>
          <a:lstStyle/>
          <a:p>
            <a:r>
              <a:rPr lang="en-US" dirty="0"/>
              <a:t>Collecting Aggregation</a:t>
            </a:r>
          </a:p>
        </p:txBody>
      </p:sp>
      <p:sp>
        <p:nvSpPr>
          <p:cNvPr id="3" name="Content Placeholder 2">
            <a:extLst>
              <a:ext uri="{FF2B5EF4-FFF2-40B4-BE49-F238E27FC236}">
                <a16:creationId xmlns:a16="http://schemas.microsoft.com/office/drawing/2014/main" id="{129393D8-EF5A-6B41-8525-106FC68924BF}"/>
              </a:ext>
            </a:extLst>
          </p:cNvPr>
          <p:cNvSpPr>
            <a:spLocks noGrp="1"/>
          </p:cNvSpPr>
          <p:nvPr>
            <p:ph idx="1"/>
          </p:nvPr>
        </p:nvSpPr>
        <p:spPr/>
        <p:txBody>
          <a:bodyPr>
            <a:normAutofit/>
          </a:bodyPr>
          <a:lstStyle/>
          <a:p>
            <a:r>
              <a:rPr lang="en-US" sz="1400" dirty="0"/>
              <a:t>Collect function collects all the aggregated values into a list</a:t>
            </a:r>
          </a:p>
          <a:p>
            <a:r>
              <a:rPr lang="en-US" sz="1400" dirty="0"/>
              <a:t>Example</a:t>
            </a:r>
          </a:p>
          <a:p>
            <a:pPr lvl="1"/>
            <a:r>
              <a:rPr lang="en-US" sz="1400" dirty="0"/>
              <a:t>CREATE (</a:t>
            </a:r>
            <a:r>
              <a:rPr lang="en-US" sz="1400" dirty="0" err="1"/>
              <a:t>p:Person</a:t>
            </a:r>
            <a:r>
              <a:rPr lang="en-US" sz="1400" dirty="0"/>
              <a:t> {name: “Hugh Grant”})</a:t>
            </a:r>
          </a:p>
          <a:p>
            <a:pPr lvl="1"/>
            <a:r>
              <a:rPr lang="en-US" sz="1400" dirty="0"/>
              <a:t>CREATE (p)-[</a:t>
            </a:r>
            <a:r>
              <a:rPr lang="en-US" sz="1400" dirty="0" err="1"/>
              <a:t>r:ACTED_IN</a:t>
            </a:r>
            <a:r>
              <a:rPr lang="en-US" sz="1400" dirty="0"/>
              <a:t>]-&gt;(</a:t>
            </a:r>
            <a:r>
              <a:rPr lang="en-US" sz="1400" dirty="0" err="1"/>
              <a:t>m:Movie</a:t>
            </a:r>
            <a:r>
              <a:rPr lang="en-US" sz="1400" dirty="0"/>
              <a:t> {title: “Cloud Atlas”})</a:t>
            </a:r>
          </a:p>
          <a:p>
            <a:pPr lvl="1"/>
            <a:r>
              <a:rPr lang="en-US" sz="1400" dirty="0"/>
              <a:t>Return p, r, m</a:t>
            </a:r>
          </a:p>
          <a:p>
            <a:pPr lvl="1"/>
            <a:endParaRPr lang="en-US" sz="1400" dirty="0"/>
          </a:p>
          <a:p>
            <a:pPr lvl="1"/>
            <a:r>
              <a:rPr lang="en-US" sz="1400" dirty="0"/>
              <a:t>MATCH (</a:t>
            </a:r>
            <a:r>
              <a:rPr lang="en-US" sz="1400" dirty="0" err="1"/>
              <a:t>m:Movie</a:t>
            </a:r>
            <a:r>
              <a:rPr lang="en-US" sz="1400" dirty="0"/>
              <a:t>)&lt;-[:ACTED_IN]-(</a:t>
            </a:r>
            <a:r>
              <a:rPr lang="en-US" sz="1400" dirty="0" err="1"/>
              <a:t>a:Person</a:t>
            </a:r>
            <a:r>
              <a:rPr lang="en-US" sz="1400" dirty="0"/>
              <a:t>) </a:t>
            </a:r>
          </a:p>
          <a:p>
            <a:pPr lvl="1"/>
            <a:r>
              <a:rPr lang="en-US" sz="1400" dirty="0"/>
              <a:t>RETURN </a:t>
            </a:r>
            <a:r>
              <a:rPr lang="en-US" sz="1400" dirty="0" err="1"/>
              <a:t>m.title</a:t>
            </a:r>
            <a:r>
              <a:rPr lang="en-US" sz="1400" dirty="0"/>
              <a:t> AS movie, collect(</a:t>
            </a:r>
            <a:r>
              <a:rPr lang="en-US" sz="1400" dirty="0" err="1"/>
              <a:t>a.name</a:t>
            </a:r>
            <a:r>
              <a:rPr lang="en-US" sz="1400" dirty="0"/>
              <a:t>) AS cast, count(*) AS actors</a:t>
            </a:r>
          </a:p>
        </p:txBody>
      </p:sp>
      <p:pic>
        <p:nvPicPr>
          <p:cNvPr id="5" name="Picture 4" descr="Text&#10;&#10;Description automatically generated">
            <a:extLst>
              <a:ext uri="{FF2B5EF4-FFF2-40B4-BE49-F238E27FC236}">
                <a16:creationId xmlns:a16="http://schemas.microsoft.com/office/drawing/2014/main" id="{1D679AA1-A972-EB4B-BA02-014F889C3B60}"/>
              </a:ext>
            </a:extLst>
          </p:cNvPr>
          <p:cNvPicPr>
            <a:picLocks noChangeAspect="1"/>
          </p:cNvPicPr>
          <p:nvPr/>
        </p:nvPicPr>
        <p:blipFill>
          <a:blip r:embed="rId2"/>
          <a:stretch>
            <a:fillRect/>
          </a:stretch>
        </p:blipFill>
        <p:spPr>
          <a:xfrm>
            <a:off x="1140643" y="3342449"/>
            <a:ext cx="4260011" cy="1595072"/>
          </a:xfrm>
          <a:prstGeom prst="rect">
            <a:avLst/>
          </a:prstGeom>
        </p:spPr>
      </p:pic>
    </p:spTree>
    <p:extLst>
      <p:ext uri="{BB962C8B-B14F-4D97-AF65-F5344CB8AC3E}">
        <p14:creationId xmlns:p14="http://schemas.microsoft.com/office/powerpoint/2010/main" val="36771312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70C2-8499-4247-BE3A-DB5465EA1977}"/>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8202F72C-843B-C242-A0A2-021AB4F5A04C}"/>
              </a:ext>
            </a:extLst>
          </p:cNvPr>
          <p:cNvSpPr>
            <a:spLocks noGrp="1"/>
          </p:cNvSpPr>
          <p:nvPr>
            <p:ph idx="1"/>
          </p:nvPr>
        </p:nvSpPr>
        <p:spPr/>
        <p:txBody>
          <a:bodyPr>
            <a:normAutofit lnSpcReduction="10000"/>
          </a:bodyPr>
          <a:lstStyle/>
          <a:p>
            <a:r>
              <a:rPr lang="en-US" dirty="0"/>
              <a:t>There are many functions available </a:t>
            </a:r>
          </a:p>
          <a:p>
            <a:pPr lvl="1"/>
            <a:r>
              <a:rPr lang="en-US" dirty="0"/>
              <a:t>Predicate functions</a:t>
            </a:r>
          </a:p>
          <a:p>
            <a:pPr lvl="2"/>
            <a:r>
              <a:rPr lang="en-US" dirty="0"/>
              <a:t>all(), any(), exists(), </a:t>
            </a:r>
            <a:r>
              <a:rPr lang="en-US" dirty="0" err="1"/>
              <a:t>isEmpty</a:t>
            </a:r>
            <a:r>
              <a:rPr lang="en-US" dirty="0"/>
              <a:t>(), none(), single() </a:t>
            </a:r>
          </a:p>
          <a:p>
            <a:pPr lvl="1"/>
            <a:r>
              <a:rPr lang="en-US" dirty="0"/>
              <a:t>Scalar functions</a:t>
            </a:r>
          </a:p>
          <a:p>
            <a:pPr lvl="2"/>
            <a:r>
              <a:rPr lang="en-US" dirty="0"/>
              <a:t>head(), last(), length(), properties(), size() …</a:t>
            </a:r>
          </a:p>
          <a:p>
            <a:pPr lvl="1"/>
            <a:r>
              <a:rPr lang="en-US" dirty="0"/>
              <a:t>Aggregating functions</a:t>
            </a:r>
          </a:p>
          <a:p>
            <a:pPr lvl="2"/>
            <a:r>
              <a:rPr lang="en-US" dirty="0"/>
              <a:t>avg(), collect(), count(), max(), min(), </a:t>
            </a:r>
            <a:r>
              <a:rPr lang="en-US" dirty="0" err="1"/>
              <a:t>stdev</a:t>
            </a:r>
            <a:r>
              <a:rPr lang="en-US" dirty="0"/>
              <a:t>(), sum() …</a:t>
            </a:r>
          </a:p>
          <a:p>
            <a:pPr lvl="1"/>
            <a:r>
              <a:rPr lang="en-US" dirty="0"/>
              <a:t>List functions</a:t>
            </a:r>
          </a:p>
          <a:p>
            <a:pPr lvl="2"/>
            <a:r>
              <a:rPr lang="en-US" dirty="0"/>
              <a:t>keys(), labels(), nodes(), range()…</a:t>
            </a:r>
          </a:p>
          <a:p>
            <a:pPr lvl="1"/>
            <a:r>
              <a:rPr lang="en-US" dirty="0"/>
              <a:t>Many others</a:t>
            </a:r>
          </a:p>
        </p:txBody>
      </p:sp>
    </p:spTree>
    <p:extLst>
      <p:ext uri="{BB962C8B-B14F-4D97-AF65-F5344CB8AC3E}">
        <p14:creationId xmlns:p14="http://schemas.microsoft.com/office/powerpoint/2010/main" val="34091336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E4757-4735-A347-F070-63AFD0BAE6DE}"/>
              </a:ext>
            </a:extLst>
          </p:cNvPr>
          <p:cNvSpPr>
            <a:spLocks noGrp="1"/>
          </p:cNvSpPr>
          <p:nvPr>
            <p:ph type="title"/>
          </p:nvPr>
        </p:nvSpPr>
        <p:spPr/>
        <p:txBody>
          <a:bodyPr/>
          <a:lstStyle/>
          <a:p>
            <a:r>
              <a:rPr lang="en-US" dirty="0"/>
              <a:t>OPTIONAL MATCH</a:t>
            </a:r>
          </a:p>
        </p:txBody>
      </p:sp>
      <p:sp>
        <p:nvSpPr>
          <p:cNvPr id="3" name="Content Placeholder 2">
            <a:extLst>
              <a:ext uri="{FF2B5EF4-FFF2-40B4-BE49-F238E27FC236}">
                <a16:creationId xmlns:a16="http://schemas.microsoft.com/office/drawing/2014/main" id="{E35EC833-2660-6D99-E485-33028CEBA94E}"/>
              </a:ext>
            </a:extLst>
          </p:cNvPr>
          <p:cNvSpPr>
            <a:spLocks noGrp="1"/>
          </p:cNvSpPr>
          <p:nvPr>
            <p:ph idx="1"/>
          </p:nvPr>
        </p:nvSpPr>
        <p:spPr/>
        <p:txBody>
          <a:bodyPr/>
          <a:lstStyle/>
          <a:p>
            <a:r>
              <a:rPr lang="en-US" dirty="0"/>
              <a:t>Matches patterns against a database just like MATCH</a:t>
            </a:r>
          </a:p>
          <a:p>
            <a:r>
              <a:rPr lang="en-US" dirty="0"/>
              <a:t>If there are no </a:t>
            </a:r>
            <a:r>
              <a:rPr lang="en-US" dirty="0" err="1"/>
              <a:t>MATCHes</a:t>
            </a:r>
            <a:r>
              <a:rPr lang="en-US" dirty="0"/>
              <a:t> are found</a:t>
            </a:r>
          </a:p>
          <a:p>
            <a:pPr lvl="1"/>
            <a:r>
              <a:rPr lang="en-US" dirty="0"/>
              <a:t>Use a null for missing parts of the pattern</a:t>
            </a:r>
          </a:p>
          <a:p>
            <a:r>
              <a:rPr lang="en-US" dirty="0"/>
              <a:t>Kind of like an outer join</a:t>
            </a:r>
          </a:p>
        </p:txBody>
      </p:sp>
    </p:spTree>
    <p:extLst>
      <p:ext uri="{BB962C8B-B14F-4D97-AF65-F5344CB8AC3E}">
        <p14:creationId xmlns:p14="http://schemas.microsoft.com/office/powerpoint/2010/main" val="29854735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DE2D8-7C93-A4FA-3F70-024C77891675}"/>
              </a:ext>
            </a:extLst>
          </p:cNvPr>
          <p:cNvSpPr>
            <a:spLocks noGrp="1"/>
          </p:cNvSpPr>
          <p:nvPr>
            <p:ph type="title"/>
          </p:nvPr>
        </p:nvSpPr>
        <p:spPr/>
        <p:txBody>
          <a:bodyPr/>
          <a:lstStyle/>
          <a:p>
            <a:r>
              <a:rPr lang="en-US" dirty="0"/>
              <a:t>OPTIONAL MATCH Example</a:t>
            </a:r>
          </a:p>
        </p:txBody>
      </p:sp>
      <p:sp>
        <p:nvSpPr>
          <p:cNvPr id="4" name="TextBox 3">
            <a:extLst>
              <a:ext uri="{FF2B5EF4-FFF2-40B4-BE49-F238E27FC236}">
                <a16:creationId xmlns:a16="http://schemas.microsoft.com/office/drawing/2014/main" id="{D62DDF2B-98A0-62C9-2BDB-90A1B03ACD05}"/>
              </a:ext>
            </a:extLst>
          </p:cNvPr>
          <p:cNvSpPr txBox="1"/>
          <p:nvPr/>
        </p:nvSpPr>
        <p:spPr>
          <a:xfrm>
            <a:off x="345056" y="1587260"/>
            <a:ext cx="5262114" cy="3046988"/>
          </a:xfrm>
          <a:prstGeom prst="rect">
            <a:avLst/>
          </a:prstGeom>
          <a:noFill/>
        </p:spPr>
        <p:txBody>
          <a:bodyPr wrap="square" rtlCol="0">
            <a:spAutoFit/>
          </a:bodyPr>
          <a:lstStyle/>
          <a:p>
            <a:r>
              <a:rPr lang="en-US" sz="1200" b="0" i="0" dirty="0">
                <a:solidFill>
                  <a:srgbClr val="718096"/>
                </a:solidFill>
                <a:effectLst/>
                <a:latin typeface="Roboto Mono" panose="020F0502020204030204" pitchFamily="34" charset="0"/>
              </a:rPr>
              <a:t>CREATE</a:t>
            </a:r>
            <a:r>
              <a:rPr lang="en-US" sz="1200" b="0" i="0" dirty="0">
                <a:solidFill>
                  <a:srgbClr val="4A5568"/>
                </a:solidFill>
                <a:effectLst/>
                <a:latin typeface="Roboto Mono" panose="020F0502020204030204" pitchFamily="34" charset="0"/>
              </a:rPr>
              <a:t> </a:t>
            </a:r>
          </a:p>
          <a:p>
            <a:r>
              <a:rPr lang="en-US" sz="1200" b="0" i="0" dirty="0">
                <a:solidFill>
                  <a:srgbClr val="4A5568"/>
                </a:solidFill>
                <a:effectLst/>
                <a:latin typeface="Roboto Mono" panose="020F0502020204030204" pitchFamily="34" charset="0"/>
              </a:rPr>
              <a:t>(</a:t>
            </a:r>
            <a:r>
              <a:rPr lang="en-US" sz="1200" b="0" i="0" dirty="0" err="1">
                <a:solidFill>
                  <a:srgbClr val="4A5568"/>
                </a:solidFill>
                <a:effectLst/>
                <a:latin typeface="Roboto Mono" panose="020F0502020204030204" pitchFamily="34" charset="0"/>
              </a:rPr>
              <a:t>charlie:</a:t>
            </a:r>
            <a:r>
              <a:rPr lang="en-US" sz="1200" b="0" i="0" dirty="0" err="1">
                <a:solidFill>
                  <a:srgbClr val="3182CE"/>
                </a:solidFill>
                <a:effectLst/>
                <a:latin typeface="Roboto Mono" panose="020F0502020204030204" pitchFamily="34" charset="0"/>
              </a:rPr>
              <a:t>Person</a:t>
            </a:r>
            <a:r>
              <a:rPr lang="en-US" sz="1200" b="0" i="0" dirty="0">
                <a:solidFill>
                  <a:srgbClr val="4A5568"/>
                </a:solidFill>
                <a:effectLst/>
                <a:latin typeface="Roboto Mono" panose="020F0502020204030204" pitchFamily="34" charset="0"/>
              </a:rPr>
              <a:t> {name: </a:t>
            </a:r>
            <a:r>
              <a:rPr lang="en-US" sz="1200" b="0" i="0" dirty="0">
                <a:solidFill>
                  <a:srgbClr val="2F855A"/>
                </a:solidFill>
                <a:effectLst/>
                <a:latin typeface="Roboto Mono" panose="020F0502020204030204" pitchFamily="34" charset="0"/>
              </a:rPr>
              <a:t>'Charlie Sheen'</a:t>
            </a:r>
            <a:r>
              <a:rPr lang="en-US" sz="1200" b="0" i="0" dirty="0">
                <a:solidFill>
                  <a:srgbClr val="4A5568"/>
                </a:solidFill>
                <a:effectLst/>
                <a:latin typeface="Roboto Mono" panose="020F0502020204030204" pitchFamily="34" charset="0"/>
              </a:rPr>
              <a:t>}),</a:t>
            </a:r>
          </a:p>
          <a:p>
            <a:r>
              <a:rPr lang="en-US" sz="1200" b="0" i="0" dirty="0">
                <a:solidFill>
                  <a:srgbClr val="4A5568"/>
                </a:solidFill>
                <a:effectLst/>
                <a:latin typeface="Roboto Mono" panose="020F0502020204030204" pitchFamily="34" charset="0"/>
              </a:rPr>
              <a:t>(</a:t>
            </a:r>
            <a:r>
              <a:rPr lang="en-US" sz="1200" b="0" i="0" dirty="0" err="1">
                <a:solidFill>
                  <a:srgbClr val="4A5568"/>
                </a:solidFill>
                <a:effectLst/>
                <a:latin typeface="Roboto Mono" panose="020F0502020204030204" pitchFamily="34" charset="0"/>
              </a:rPr>
              <a:t>martin:</a:t>
            </a:r>
            <a:r>
              <a:rPr lang="en-US" sz="1200" b="0" i="0" dirty="0" err="1">
                <a:solidFill>
                  <a:srgbClr val="3182CE"/>
                </a:solidFill>
                <a:effectLst/>
                <a:latin typeface="Roboto Mono" panose="020F0502020204030204" pitchFamily="34" charset="0"/>
              </a:rPr>
              <a:t>Person</a:t>
            </a:r>
            <a:r>
              <a:rPr lang="en-US" sz="1200" b="0" i="0" dirty="0">
                <a:solidFill>
                  <a:srgbClr val="4A5568"/>
                </a:solidFill>
                <a:effectLst/>
                <a:latin typeface="Roboto Mono" panose="020F0502020204030204" pitchFamily="34" charset="0"/>
              </a:rPr>
              <a:t> {name: </a:t>
            </a:r>
            <a:r>
              <a:rPr lang="en-US" sz="1200" b="0" i="0" dirty="0">
                <a:solidFill>
                  <a:srgbClr val="2F855A"/>
                </a:solidFill>
                <a:effectLst/>
                <a:latin typeface="Roboto Mono" panose="020F0502020204030204" pitchFamily="34" charset="0"/>
              </a:rPr>
              <a:t>'Martin Sheen'</a:t>
            </a:r>
            <a:r>
              <a:rPr lang="en-US" sz="1200" b="0" i="0" dirty="0">
                <a:solidFill>
                  <a:srgbClr val="4A5568"/>
                </a:solidFill>
                <a:effectLst/>
                <a:latin typeface="Roboto Mono" panose="020F0502020204030204" pitchFamily="34" charset="0"/>
              </a:rPr>
              <a:t>}), </a:t>
            </a:r>
          </a:p>
          <a:p>
            <a:r>
              <a:rPr lang="en-US" sz="1200" b="0" i="0" dirty="0">
                <a:solidFill>
                  <a:srgbClr val="4A5568"/>
                </a:solidFill>
                <a:effectLst/>
                <a:latin typeface="Roboto Mono" panose="020F0502020204030204" pitchFamily="34" charset="0"/>
              </a:rPr>
              <a:t>(</a:t>
            </a:r>
            <a:r>
              <a:rPr lang="en-US" sz="1200" b="0" i="0" dirty="0" err="1">
                <a:solidFill>
                  <a:srgbClr val="4A5568"/>
                </a:solidFill>
                <a:effectLst/>
                <a:latin typeface="Roboto Mono" panose="020F0502020204030204" pitchFamily="34" charset="0"/>
              </a:rPr>
              <a:t>michael:</a:t>
            </a:r>
            <a:r>
              <a:rPr lang="en-US" sz="1200" b="0" i="0" dirty="0" err="1">
                <a:solidFill>
                  <a:srgbClr val="3182CE"/>
                </a:solidFill>
                <a:effectLst/>
                <a:latin typeface="Roboto Mono" panose="020F0502020204030204" pitchFamily="34" charset="0"/>
              </a:rPr>
              <a:t>Person</a:t>
            </a:r>
            <a:r>
              <a:rPr lang="en-US" sz="1200" b="0" i="0" dirty="0">
                <a:solidFill>
                  <a:srgbClr val="4A5568"/>
                </a:solidFill>
                <a:effectLst/>
                <a:latin typeface="Roboto Mono" panose="020F0502020204030204" pitchFamily="34" charset="0"/>
              </a:rPr>
              <a:t> {name: </a:t>
            </a:r>
            <a:r>
              <a:rPr lang="en-US" sz="1200" b="0" i="0" dirty="0">
                <a:solidFill>
                  <a:srgbClr val="2F855A"/>
                </a:solidFill>
                <a:effectLst/>
                <a:latin typeface="Roboto Mono" panose="020F0502020204030204" pitchFamily="34" charset="0"/>
              </a:rPr>
              <a:t>'Michael Douglas'</a:t>
            </a:r>
            <a:r>
              <a:rPr lang="en-US" sz="1200" b="0" i="0" dirty="0">
                <a:solidFill>
                  <a:srgbClr val="4A5568"/>
                </a:solidFill>
                <a:effectLst/>
                <a:latin typeface="Roboto Mono" panose="020F0502020204030204" pitchFamily="34" charset="0"/>
              </a:rPr>
              <a:t>}), </a:t>
            </a:r>
          </a:p>
          <a:p>
            <a:r>
              <a:rPr lang="en-US" sz="1200" b="0" i="0" dirty="0">
                <a:solidFill>
                  <a:srgbClr val="4A5568"/>
                </a:solidFill>
                <a:effectLst/>
                <a:latin typeface="Roboto Mono" panose="020F0502020204030204" pitchFamily="34" charset="0"/>
              </a:rPr>
              <a:t>(</a:t>
            </a:r>
            <a:r>
              <a:rPr lang="en-US" sz="1200" b="0" i="0" dirty="0" err="1">
                <a:solidFill>
                  <a:srgbClr val="4A5568"/>
                </a:solidFill>
                <a:effectLst/>
                <a:latin typeface="Roboto Mono" panose="020F0502020204030204" pitchFamily="34" charset="0"/>
              </a:rPr>
              <a:t>oliver:</a:t>
            </a:r>
            <a:r>
              <a:rPr lang="en-US" sz="1200" b="0" i="0" dirty="0" err="1">
                <a:solidFill>
                  <a:srgbClr val="3182CE"/>
                </a:solidFill>
                <a:effectLst/>
                <a:latin typeface="Roboto Mono" panose="020F0502020204030204" pitchFamily="34" charset="0"/>
              </a:rPr>
              <a:t>Person</a:t>
            </a:r>
            <a:r>
              <a:rPr lang="en-US" sz="1200" b="0" i="0" dirty="0">
                <a:solidFill>
                  <a:srgbClr val="4A5568"/>
                </a:solidFill>
                <a:effectLst/>
                <a:latin typeface="Roboto Mono" panose="020F0502020204030204" pitchFamily="34" charset="0"/>
              </a:rPr>
              <a:t> {name: </a:t>
            </a:r>
            <a:r>
              <a:rPr lang="en-US" sz="1200" b="0" i="0" dirty="0">
                <a:solidFill>
                  <a:srgbClr val="2F855A"/>
                </a:solidFill>
                <a:effectLst/>
                <a:latin typeface="Roboto Mono" panose="020F0502020204030204" pitchFamily="34" charset="0"/>
              </a:rPr>
              <a:t>'Oliver Stone'</a:t>
            </a:r>
            <a:r>
              <a:rPr lang="en-US" sz="1200" b="0" i="0" dirty="0">
                <a:solidFill>
                  <a:srgbClr val="4A5568"/>
                </a:solidFill>
                <a:effectLst/>
                <a:latin typeface="Roboto Mono" panose="020F0502020204030204" pitchFamily="34" charset="0"/>
              </a:rPr>
              <a:t>}), </a:t>
            </a:r>
          </a:p>
          <a:p>
            <a:r>
              <a:rPr lang="en-US" sz="1200" b="0" i="0" dirty="0">
                <a:solidFill>
                  <a:srgbClr val="4A5568"/>
                </a:solidFill>
                <a:effectLst/>
                <a:latin typeface="Roboto Mono" panose="020F0502020204030204" pitchFamily="34" charset="0"/>
              </a:rPr>
              <a:t>(</a:t>
            </a:r>
            <a:r>
              <a:rPr lang="en-US" sz="1200" b="0" i="0" dirty="0" err="1">
                <a:solidFill>
                  <a:srgbClr val="4A5568"/>
                </a:solidFill>
                <a:effectLst/>
                <a:latin typeface="Roboto Mono" panose="020F0502020204030204" pitchFamily="34" charset="0"/>
              </a:rPr>
              <a:t>rob:</a:t>
            </a:r>
            <a:r>
              <a:rPr lang="en-US" sz="1200" b="0" i="0" dirty="0" err="1">
                <a:solidFill>
                  <a:srgbClr val="3182CE"/>
                </a:solidFill>
                <a:effectLst/>
                <a:latin typeface="Roboto Mono" panose="020F0502020204030204" pitchFamily="34" charset="0"/>
              </a:rPr>
              <a:t>Person</a:t>
            </a:r>
            <a:r>
              <a:rPr lang="en-US" sz="1200" b="0" i="0" dirty="0">
                <a:solidFill>
                  <a:srgbClr val="4A5568"/>
                </a:solidFill>
                <a:effectLst/>
                <a:latin typeface="Roboto Mono" panose="020F0502020204030204" pitchFamily="34" charset="0"/>
              </a:rPr>
              <a:t> {name: </a:t>
            </a:r>
            <a:r>
              <a:rPr lang="en-US" sz="1200" b="0" i="0" dirty="0">
                <a:solidFill>
                  <a:srgbClr val="2F855A"/>
                </a:solidFill>
                <a:effectLst/>
                <a:latin typeface="Roboto Mono" panose="020F0502020204030204" pitchFamily="34" charset="0"/>
              </a:rPr>
              <a:t>'Rob Reiner'</a:t>
            </a:r>
            <a:r>
              <a:rPr lang="en-US" sz="1200" b="0" i="0" dirty="0">
                <a:solidFill>
                  <a:srgbClr val="4A5568"/>
                </a:solidFill>
                <a:effectLst/>
                <a:latin typeface="Roboto Mono" panose="020F0502020204030204" pitchFamily="34" charset="0"/>
              </a:rPr>
              <a:t>}), </a:t>
            </a:r>
          </a:p>
          <a:p>
            <a:r>
              <a:rPr lang="en-US" sz="1200" b="0" i="0" dirty="0">
                <a:solidFill>
                  <a:srgbClr val="4A5568"/>
                </a:solidFill>
                <a:effectLst/>
                <a:latin typeface="Roboto Mono" panose="020F0502020204030204" pitchFamily="34" charset="0"/>
              </a:rPr>
              <a:t>(</a:t>
            </a:r>
            <a:r>
              <a:rPr lang="en-US" sz="1200" b="0" i="0" dirty="0" err="1">
                <a:solidFill>
                  <a:srgbClr val="4A5568"/>
                </a:solidFill>
                <a:effectLst/>
                <a:latin typeface="Roboto Mono" panose="020F0502020204030204" pitchFamily="34" charset="0"/>
              </a:rPr>
              <a:t>wallStreet:</a:t>
            </a:r>
            <a:r>
              <a:rPr lang="en-US" sz="1200" b="0" i="0" dirty="0" err="1">
                <a:solidFill>
                  <a:srgbClr val="3182CE"/>
                </a:solidFill>
                <a:effectLst/>
                <a:latin typeface="Roboto Mono" panose="020F0502020204030204" pitchFamily="34" charset="0"/>
              </a:rPr>
              <a:t>Movie</a:t>
            </a:r>
            <a:r>
              <a:rPr lang="en-US" sz="1200" b="0" i="0" dirty="0">
                <a:solidFill>
                  <a:srgbClr val="4A5568"/>
                </a:solidFill>
                <a:effectLst/>
                <a:latin typeface="Roboto Mono" panose="020F0502020204030204" pitchFamily="34" charset="0"/>
              </a:rPr>
              <a:t> {title: </a:t>
            </a:r>
            <a:r>
              <a:rPr lang="en-US" sz="1200" b="0" i="0" dirty="0">
                <a:solidFill>
                  <a:srgbClr val="2F855A"/>
                </a:solidFill>
                <a:effectLst/>
                <a:latin typeface="Roboto Mono" panose="020F0502020204030204" pitchFamily="34" charset="0"/>
              </a:rPr>
              <a:t>'Wall Street'</a:t>
            </a:r>
            <a:r>
              <a:rPr lang="en-US" sz="1200" b="0" i="0" dirty="0">
                <a:solidFill>
                  <a:srgbClr val="4A5568"/>
                </a:solidFill>
                <a:effectLst/>
                <a:latin typeface="Roboto Mono" panose="020F0502020204030204" pitchFamily="34" charset="0"/>
              </a:rPr>
              <a:t>}), </a:t>
            </a:r>
          </a:p>
          <a:p>
            <a:r>
              <a:rPr lang="en-US" sz="1200" b="0" i="0" dirty="0">
                <a:solidFill>
                  <a:srgbClr val="4A5568"/>
                </a:solidFill>
                <a:effectLst/>
                <a:latin typeface="Roboto Mono" panose="020F0502020204030204" pitchFamily="34" charset="0"/>
              </a:rPr>
              <a:t>(</a:t>
            </a:r>
            <a:r>
              <a:rPr lang="en-US" sz="1200" b="0" i="0" dirty="0" err="1">
                <a:solidFill>
                  <a:srgbClr val="4A5568"/>
                </a:solidFill>
                <a:effectLst/>
                <a:latin typeface="Roboto Mono" panose="020F0502020204030204" pitchFamily="34" charset="0"/>
              </a:rPr>
              <a:t>charlie</a:t>
            </a:r>
            <a:r>
              <a:rPr lang="en-US" sz="1200" b="0" i="0" dirty="0">
                <a:solidFill>
                  <a:srgbClr val="4A5568"/>
                </a:solidFill>
                <a:effectLst/>
                <a:latin typeface="Roboto Mono" panose="020F0502020204030204" pitchFamily="34" charset="0"/>
              </a:rPr>
              <a:t>)-[:</a:t>
            </a:r>
            <a:r>
              <a:rPr lang="en-US" sz="1200" b="0" i="0" dirty="0">
                <a:solidFill>
                  <a:srgbClr val="3182CE"/>
                </a:solidFill>
                <a:effectLst/>
                <a:latin typeface="Roboto Mono" panose="020F0502020204030204" pitchFamily="34" charset="0"/>
              </a:rPr>
              <a:t>ACTED_IN</a:t>
            </a:r>
            <a:r>
              <a:rPr lang="en-US" sz="1200" b="0" i="0" dirty="0">
                <a:solidFill>
                  <a:srgbClr val="4A5568"/>
                </a:solidFill>
                <a:effectLst/>
                <a:latin typeface="Roboto Mono" panose="020F0502020204030204" pitchFamily="34" charset="0"/>
              </a:rPr>
              <a:t>]-&gt;(</a:t>
            </a:r>
            <a:r>
              <a:rPr lang="en-US" sz="1200" b="0" i="0" dirty="0" err="1">
                <a:solidFill>
                  <a:srgbClr val="4A5568"/>
                </a:solidFill>
                <a:effectLst/>
                <a:latin typeface="Roboto Mono" panose="020F0502020204030204" pitchFamily="34" charset="0"/>
              </a:rPr>
              <a:t>wallStreet</a:t>
            </a:r>
            <a:r>
              <a:rPr lang="en-US" sz="1200" b="0" i="0" dirty="0">
                <a:solidFill>
                  <a:srgbClr val="4A5568"/>
                </a:solidFill>
                <a:effectLst/>
                <a:latin typeface="Roboto Mono" panose="020F0502020204030204" pitchFamily="34" charset="0"/>
              </a:rPr>
              <a:t>), </a:t>
            </a:r>
          </a:p>
          <a:p>
            <a:r>
              <a:rPr lang="en-US" sz="1200" b="0" i="0" dirty="0">
                <a:solidFill>
                  <a:srgbClr val="4A5568"/>
                </a:solidFill>
                <a:effectLst/>
                <a:latin typeface="Roboto Mono" panose="020F0502020204030204" pitchFamily="34" charset="0"/>
              </a:rPr>
              <a:t>(martin)-[:</a:t>
            </a:r>
            <a:r>
              <a:rPr lang="en-US" sz="1200" b="0" i="0" dirty="0">
                <a:solidFill>
                  <a:srgbClr val="3182CE"/>
                </a:solidFill>
                <a:effectLst/>
                <a:latin typeface="Roboto Mono" panose="020F0502020204030204" pitchFamily="34" charset="0"/>
              </a:rPr>
              <a:t>ACTED_IN</a:t>
            </a:r>
            <a:r>
              <a:rPr lang="en-US" sz="1200" b="0" i="0" dirty="0">
                <a:solidFill>
                  <a:srgbClr val="4A5568"/>
                </a:solidFill>
                <a:effectLst/>
                <a:latin typeface="Roboto Mono" panose="020F0502020204030204" pitchFamily="34" charset="0"/>
              </a:rPr>
              <a:t>]-&gt;(</a:t>
            </a:r>
            <a:r>
              <a:rPr lang="en-US" sz="1200" b="0" i="0" dirty="0" err="1">
                <a:solidFill>
                  <a:srgbClr val="4A5568"/>
                </a:solidFill>
                <a:effectLst/>
                <a:latin typeface="Roboto Mono" panose="020F0502020204030204" pitchFamily="34" charset="0"/>
              </a:rPr>
              <a:t>wallStreet</a:t>
            </a:r>
            <a:r>
              <a:rPr lang="en-US" sz="1200" b="0" i="0" dirty="0">
                <a:solidFill>
                  <a:srgbClr val="4A5568"/>
                </a:solidFill>
                <a:effectLst/>
                <a:latin typeface="Roboto Mono" panose="020F0502020204030204" pitchFamily="34" charset="0"/>
              </a:rPr>
              <a:t>), </a:t>
            </a:r>
          </a:p>
          <a:p>
            <a:r>
              <a:rPr lang="en-US" sz="1200" b="0" i="0" dirty="0">
                <a:solidFill>
                  <a:srgbClr val="4A5568"/>
                </a:solidFill>
                <a:effectLst/>
                <a:latin typeface="Roboto Mono" panose="020F0502020204030204" pitchFamily="34" charset="0"/>
              </a:rPr>
              <a:t>(</a:t>
            </a:r>
            <a:r>
              <a:rPr lang="en-US" sz="1200" b="0" i="0" dirty="0" err="1">
                <a:solidFill>
                  <a:srgbClr val="4A5568"/>
                </a:solidFill>
                <a:effectLst/>
                <a:latin typeface="Roboto Mono" panose="020F0502020204030204" pitchFamily="34" charset="0"/>
              </a:rPr>
              <a:t>michael</a:t>
            </a:r>
            <a:r>
              <a:rPr lang="en-US" sz="1200" b="0" i="0" dirty="0">
                <a:solidFill>
                  <a:srgbClr val="4A5568"/>
                </a:solidFill>
                <a:effectLst/>
                <a:latin typeface="Roboto Mono" panose="020F0502020204030204" pitchFamily="34" charset="0"/>
              </a:rPr>
              <a:t>)-[:</a:t>
            </a:r>
            <a:r>
              <a:rPr lang="en-US" sz="1200" b="0" i="0" dirty="0">
                <a:solidFill>
                  <a:srgbClr val="3182CE"/>
                </a:solidFill>
                <a:effectLst/>
                <a:latin typeface="Roboto Mono" panose="020F0502020204030204" pitchFamily="34" charset="0"/>
              </a:rPr>
              <a:t>ACTED_IN</a:t>
            </a:r>
            <a:r>
              <a:rPr lang="en-US" sz="1200" b="0" i="0" dirty="0">
                <a:solidFill>
                  <a:srgbClr val="4A5568"/>
                </a:solidFill>
                <a:effectLst/>
                <a:latin typeface="Roboto Mono" panose="020F0502020204030204" pitchFamily="34" charset="0"/>
              </a:rPr>
              <a:t>]-&gt;(</a:t>
            </a:r>
            <a:r>
              <a:rPr lang="en-US" sz="1200" b="0" i="0" dirty="0" err="1">
                <a:solidFill>
                  <a:srgbClr val="4A5568"/>
                </a:solidFill>
                <a:effectLst/>
                <a:latin typeface="Roboto Mono" panose="020F0502020204030204" pitchFamily="34" charset="0"/>
              </a:rPr>
              <a:t>wallStreet</a:t>
            </a:r>
            <a:r>
              <a:rPr lang="en-US" sz="1200" b="0" i="0" dirty="0">
                <a:solidFill>
                  <a:srgbClr val="4A5568"/>
                </a:solidFill>
                <a:effectLst/>
                <a:latin typeface="Roboto Mono" panose="020F0502020204030204" pitchFamily="34" charset="0"/>
              </a:rPr>
              <a:t>), </a:t>
            </a:r>
          </a:p>
          <a:p>
            <a:r>
              <a:rPr lang="en-US" sz="1200" b="0" i="0" dirty="0">
                <a:solidFill>
                  <a:srgbClr val="4A5568"/>
                </a:solidFill>
                <a:effectLst/>
                <a:latin typeface="Roboto Mono" panose="020F0502020204030204" pitchFamily="34" charset="0"/>
              </a:rPr>
              <a:t>(</a:t>
            </a:r>
            <a:r>
              <a:rPr lang="en-US" sz="1200" b="0" i="0" dirty="0" err="1">
                <a:solidFill>
                  <a:srgbClr val="4A5568"/>
                </a:solidFill>
                <a:effectLst/>
                <a:latin typeface="Roboto Mono" panose="020F0502020204030204" pitchFamily="34" charset="0"/>
              </a:rPr>
              <a:t>oliver</a:t>
            </a:r>
            <a:r>
              <a:rPr lang="en-US" sz="1200" b="0" i="0" dirty="0">
                <a:solidFill>
                  <a:srgbClr val="4A5568"/>
                </a:solidFill>
                <a:effectLst/>
                <a:latin typeface="Roboto Mono" panose="020F0502020204030204" pitchFamily="34" charset="0"/>
              </a:rPr>
              <a:t>)-[:</a:t>
            </a:r>
            <a:r>
              <a:rPr lang="en-US" sz="1200" b="0" i="0" dirty="0">
                <a:solidFill>
                  <a:srgbClr val="3182CE"/>
                </a:solidFill>
                <a:effectLst/>
                <a:latin typeface="Roboto Mono" panose="020F0502020204030204" pitchFamily="34" charset="0"/>
              </a:rPr>
              <a:t>DIRECTED</a:t>
            </a:r>
            <a:r>
              <a:rPr lang="en-US" sz="1200" b="0" i="0" dirty="0">
                <a:solidFill>
                  <a:srgbClr val="4A5568"/>
                </a:solidFill>
                <a:effectLst/>
                <a:latin typeface="Roboto Mono" panose="020F0502020204030204" pitchFamily="34" charset="0"/>
              </a:rPr>
              <a:t>]-&gt;(</a:t>
            </a:r>
            <a:r>
              <a:rPr lang="en-US" sz="1200" b="0" i="0" dirty="0" err="1">
                <a:solidFill>
                  <a:srgbClr val="4A5568"/>
                </a:solidFill>
                <a:effectLst/>
                <a:latin typeface="Roboto Mono" panose="020F0502020204030204" pitchFamily="34" charset="0"/>
              </a:rPr>
              <a:t>wallStreet</a:t>
            </a:r>
            <a:r>
              <a:rPr lang="en-US" sz="1200" b="0" i="0" dirty="0">
                <a:solidFill>
                  <a:srgbClr val="4A5568"/>
                </a:solidFill>
                <a:effectLst/>
                <a:latin typeface="Roboto Mono" panose="020F0502020204030204" pitchFamily="34" charset="0"/>
              </a:rPr>
              <a:t>), </a:t>
            </a:r>
          </a:p>
          <a:p>
            <a:r>
              <a:rPr lang="en-US" sz="1200" b="0" i="0" dirty="0">
                <a:solidFill>
                  <a:srgbClr val="4A5568"/>
                </a:solidFill>
                <a:effectLst/>
                <a:latin typeface="Roboto Mono" panose="020F0502020204030204" pitchFamily="34" charset="0"/>
              </a:rPr>
              <a:t>(</a:t>
            </a:r>
            <a:r>
              <a:rPr lang="en-US" sz="1200" b="0" i="0" dirty="0" err="1">
                <a:solidFill>
                  <a:srgbClr val="4A5568"/>
                </a:solidFill>
                <a:effectLst/>
                <a:latin typeface="Roboto Mono" panose="020F0502020204030204" pitchFamily="34" charset="0"/>
              </a:rPr>
              <a:t>thePresident:</a:t>
            </a:r>
            <a:r>
              <a:rPr lang="en-US" sz="1200" b="0" i="0" dirty="0" err="1">
                <a:solidFill>
                  <a:srgbClr val="3182CE"/>
                </a:solidFill>
                <a:effectLst/>
                <a:latin typeface="Roboto Mono" panose="020F0502020204030204" pitchFamily="34" charset="0"/>
              </a:rPr>
              <a:t>Movie</a:t>
            </a:r>
            <a:r>
              <a:rPr lang="en-US" sz="1200" b="0" i="0" dirty="0">
                <a:solidFill>
                  <a:srgbClr val="4A5568"/>
                </a:solidFill>
                <a:effectLst/>
                <a:latin typeface="Roboto Mono" panose="020F0502020204030204" pitchFamily="34" charset="0"/>
              </a:rPr>
              <a:t> {title: </a:t>
            </a:r>
            <a:r>
              <a:rPr lang="en-US" sz="1200" b="0" i="0" dirty="0">
                <a:solidFill>
                  <a:srgbClr val="2F855A"/>
                </a:solidFill>
                <a:effectLst/>
                <a:latin typeface="Roboto Mono" panose="020F0502020204030204" pitchFamily="34" charset="0"/>
              </a:rPr>
              <a:t>'The American President'</a:t>
            </a:r>
            <a:r>
              <a:rPr lang="en-US" sz="1200" b="0" i="0" dirty="0">
                <a:solidFill>
                  <a:srgbClr val="4A5568"/>
                </a:solidFill>
                <a:effectLst/>
                <a:latin typeface="Roboto Mono" panose="020F0502020204030204" pitchFamily="34" charset="0"/>
              </a:rPr>
              <a:t>}), </a:t>
            </a:r>
          </a:p>
          <a:p>
            <a:r>
              <a:rPr lang="en-US" sz="1200" b="0" i="0" dirty="0">
                <a:solidFill>
                  <a:srgbClr val="4A5568"/>
                </a:solidFill>
                <a:effectLst/>
                <a:latin typeface="Roboto Mono" panose="020F0502020204030204" pitchFamily="34" charset="0"/>
              </a:rPr>
              <a:t>(martin)-[:</a:t>
            </a:r>
            <a:r>
              <a:rPr lang="en-US" sz="1200" b="0" i="0" dirty="0">
                <a:solidFill>
                  <a:srgbClr val="3182CE"/>
                </a:solidFill>
                <a:effectLst/>
                <a:latin typeface="Roboto Mono" panose="020F0502020204030204" pitchFamily="34" charset="0"/>
              </a:rPr>
              <a:t>ACTED_IN</a:t>
            </a:r>
            <a:r>
              <a:rPr lang="en-US" sz="1200" b="0" i="0" dirty="0">
                <a:solidFill>
                  <a:srgbClr val="4A5568"/>
                </a:solidFill>
                <a:effectLst/>
                <a:latin typeface="Roboto Mono" panose="020F0502020204030204" pitchFamily="34" charset="0"/>
              </a:rPr>
              <a:t>]-&gt;(</a:t>
            </a:r>
            <a:r>
              <a:rPr lang="en-US" sz="1200" b="0" i="0" dirty="0" err="1">
                <a:solidFill>
                  <a:srgbClr val="4A5568"/>
                </a:solidFill>
                <a:effectLst/>
                <a:latin typeface="Roboto Mono" panose="020F0502020204030204" pitchFamily="34" charset="0"/>
              </a:rPr>
              <a:t>thePresident</a:t>
            </a:r>
            <a:r>
              <a:rPr lang="en-US" sz="1200" b="0" i="0" dirty="0">
                <a:solidFill>
                  <a:srgbClr val="4A5568"/>
                </a:solidFill>
                <a:effectLst/>
                <a:latin typeface="Roboto Mono" panose="020F0502020204030204" pitchFamily="34" charset="0"/>
              </a:rPr>
              <a:t>), </a:t>
            </a:r>
          </a:p>
          <a:p>
            <a:r>
              <a:rPr lang="en-US" sz="1200" b="0" i="0" dirty="0">
                <a:solidFill>
                  <a:srgbClr val="4A5568"/>
                </a:solidFill>
                <a:effectLst/>
                <a:latin typeface="Roboto Mono" panose="020F0502020204030204" pitchFamily="34" charset="0"/>
              </a:rPr>
              <a:t>(</a:t>
            </a:r>
            <a:r>
              <a:rPr lang="en-US" sz="1200" b="0" i="0" dirty="0" err="1">
                <a:solidFill>
                  <a:srgbClr val="4A5568"/>
                </a:solidFill>
                <a:effectLst/>
                <a:latin typeface="Roboto Mono" panose="020F0502020204030204" pitchFamily="34" charset="0"/>
              </a:rPr>
              <a:t>michael</a:t>
            </a:r>
            <a:r>
              <a:rPr lang="en-US" sz="1200" b="0" i="0" dirty="0">
                <a:solidFill>
                  <a:srgbClr val="4A5568"/>
                </a:solidFill>
                <a:effectLst/>
                <a:latin typeface="Roboto Mono" panose="020F0502020204030204" pitchFamily="34" charset="0"/>
              </a:rPr>
              <a:t>)-[:</a:t>
            </a:r>
            <a:r>
              <a:rPr lang="en-US" sz="1200" b="0" i="0" dirty="0">
                <a:solidFill>
                  <a:srgbClr val="3182CE"/>
                </a:solidFill>
                <a:effectLst/>
                <a:latin typeface="Roboto Mono" panose="020F0502020204030204" pitchFamily="34" charset="0"/>
              </a:rPr>
              <a:t>ACTED_IN</a:t>
            </a:r>
            <a:r>
              <a:rPr lang="en-US" sz="1200" b="0" i="0" dirty="0">
                <a:solidFill>
                  <a:srgbClr val="4A5568"/>
                </a:solidFill>
                <a:effectLst/>
                <a:latin typeface="Roboto Mono" panose="020F0502020204030204" pitchFamily="34" charset="0"/>
              </a:rPr>
              <a:t>]-&gt;(</a:t>
            </a:r>
            <a:r>
              <a:rPr lang="en-US" sz="1200" b="0" i="0" dirty="0" err="1">
                <a:solidFill>
                  <a:srgbClr val="4A5568"/>
                </a:solidFill>
                <a:effectLst/>
                <a:latin typeface="Roboto Mono" panose="020F0502020204030204" pitchFamily="34" charset="0"/>
              </a:rPr>
              <a:t>thePresident</a:t>
            </a:r>
            <a:r>
              <a:rPr lang="en-US" sz="1200" b="0" i="0" dirty="0">
                <a:solidFill>
                  <a:srgbClr val="4A5568"/>
                </a:solidFill>
                <a:effectLst/>
                <a:latin typeface="Roboto Mono" panose="020F0502020204030204" pitchFamily="34" charset="0"/>
              </a:rPr>
              <a:t>), </a:t>
            </a:r>
          </a:p>
          <a:p>
            <a:r>
              <a:rPr lang="en-US" sz="1200" b="0" i="0" dirty="0">
                <a:solidFill>
                  <a:srgbClr val="4A5568"/>
                </a:solidFill>
                <a:effectLst/>
                <a:latin typeface="Roboto Mono" panose="020F0502020204030204" pitchFamily="34" charset="0"/>
              </a:rPr>
              <a:t>(rob)-[:</a:t>
            </a:r>
            <a:r>
              <a:rPr lang="en-US" sz="1200" b="0" i="0" dirty="0">
                <a:solidFill>
                  <a:srgbClr val="3182CE"/>
                </a:solidFill>
                <a:effectLst/>
                <a:latin typeface="Roboto Mono" panose="020F0502020204030204" pitchFamily="34" charset="0"/>
              </a:rPr>
              <a:t>DIRECTED</a:t>
            </a:r>
            <a:r>
              <a:rPr lang="en-US" sz="1200" b="0" i="0" dirty="0">
                <a:solidFill>
                  <a:srgbClr val="4A5568"/>
                </a:solidFill>
                <a:effectLst/>
                <a:latin typeface="Roboto Mono" panose="020F0502020204030204" pitchFamily="34" charset="0"/>
              </a:rPr>
              <a:t>]-&gt;(</a:t>
            </a:r>
            <a:r>
              <a:rPr lang="en-US" sz="1200" b="0" i="0" dirty="0" err="1">
                <a:solidFill>
                  <a:srgbClr val="4A5568"/>
                </a:solidFill>
                <a:effectLst/>
                <a:latin typeface="Roboto Mono" panose="020F0502020204030204" pitchFamily="34" charset="0"/>
              </a:rPr>
              <a:t>thePresident</a:t>
            </a:r>
            <a:r>
              <a:rPr lang="en-US" sz="1200" b="0" i="0" dirty="0">
                <a:solidFill>
                  <a:srgbClr val="4A5568"/>
                </a:solidFill>
                <a:effectLst/>
                <a:latin typeface="Roboto Mono" panose="020F0502020204030204" pitchFamily="34" charset="0"/>
              </a:rPr>
              <a:t>), </a:t>
            </a:r>
          </a:p>
          <a:p>
            <a:r>
              <a:rPr lang="en-US" sz="1200" b="0" i="0" dirty="0">
                <a:solidFill>
                  <a:srgbClr val="4A5568"/>
                </a:solidFill>
                <a:effectLst/>
                <a:latin typeface="Roboto Mono" panose="020F0502020204030204" pitchFamily="34" charset="0"/>
              </a:rPr>
              <a:t>(martin)-[:</a:t>
            </a:r>
            <a:r>
              <a:rPr lang="en-US" sz="1200" b="0" i="0" dirty="0">
                <a:solidFill>
                  <a:srgbClr val="3182CE"/>
                </a:solidFill>
                <a:effectLst/>
                <a:latin typeface="Roboto Mono" panose="020F0502020204030204" pitchFamily="34" charset="0"/>
              </a:rPr>
              <a:t>FATHER_OF</a:t>
            </a:r>
            <a:r>
              <a:rPr lang="en-US" sz="1200" b="0" i="0" dirty="0">
                <a:solidFill>
                  <a:srgbClr val="4A5568"/>
                </a:solidFill>
                <a:effectLst/>
                <a:latin typeface="Roboto Mono" panose="020F0502020204030204" pitchFamily="34" charset="0"/>
              </a:rPr>
              <a:t>]-&gt;(</a:t>
            </a:r>
            <a:r>
              <a:rPr lang="en-US" sz="1200" b="0" i="0" dirty="0" err="1">
                <a:solidFill>
                  <a:srgbClr val="4A5568"/>
                </a:solidFill>
                <a:effectLst/>
                <a:latin typeface="Roboto Mono" panose="020F0502020204030204" pitchFamily="34" charset="0"/>
              </a:rPr>
              <a:t>charlie</a:t>
            </a:r>
            <a:r>
              <a:rPr lang="en-US" sz="1200" b="0" i="0" dirty="0">
                <a:solidFill>
                  <a:srgbClr val="4A5568"/>
                </a:solidFill>
                <a:effectLst/>
                <a:latin typeface="Roboto Mono" panose="020F0502020204030204" pitchFamily="34" charset="0"/>
              </a:rPr>
              <a:t>)</a:t>
            </a:r>
            <a:endParaRPr lang="en-US" sz="1200" dirty="0"/>
          </a:p>
        </p:txBody>
      </p:sp>
      <p:pic>
        <p:nvPicPr>
          <p:cNvPr id="6" name="Picture 5" descr="Diagram&#10;&#10;Description automatically generated">
            <a:extLst>
              <a:ext uri="{FF2B5EF4-FFF2-40B4-BE49-F238E27FC236}">
                <a16:creationId xmlns:a16="http://schemas.microsoft.com/office/drawing/2014/main" id="{0BAAB97E-EE56-0314-0BCA-C625F7AC21B2}"/>
              </a:ext>
            </a:extLst>
          </p:cNvPr>
          <p:cNvPicPr>
            <a:picLocks noChangeAspect="1"/>
          </p:cNvPicPr>
          <p:nvPr/>
        </p:nvPicPr>
        <p:blipFill>
          <a:blip r:embed="rId2"/>
          <a:stretch>
            <a:fillRect/>
          </a:stretch>
        </p:blipFill>
        <p:spPr>
          <a:xfrm>
            <a:off x="5231232" y="1078008"/>
            <a:ext cx="3567712" cy="3556240"/>
          </a:xfrm>
          <a:prstGeom prst="rect">
            <a:avLst/>
          </a:prstGeom>
        </p:spPr>
      </p:pic>
    </p:spTree>
    <p:extLst>
      <p:ext uri="{BB962C8B-B14F-4D97-AF65-F5344CB8AC3E}">
        <p14:creationId xmlns:p14="http://schemas.microsoft.com/office/powerpoint/2010/main" val="17928491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903-8814-62E9-FB2D-FE199C40B0D5}"/>
              </a:ext>
            </a:extLst>
          </p:cNvPr>
          <p:cNvSpPr>
            <a:spLocks noGrp="1"/>
          </p:cNvSpPr>
          <p:nvPr>
            <p:ph type="title"/>
          </p:nvPr>
        </p:nvSpPr>
        <p:spPr/>
        <p:txBody>
          <a:bodyPr/>
          <a:lstStyle/>
          <a:p>
            <a:r>
              <a:rPr lang="en-US" dirty="0"/>
              <a:t>OPTIONAL MATCH Example</a:t>
            </a:r>
          </a:p>
        </p:txBody>
      </p:sp>
      <p:sp>
        <p:nvSpPr>
          <p:cNvPr id="3" name="Content Placeholder 2">
            <a:extLst>
              <a:ext uri="{FF2B5EF4-FFF2-40B4-BE49-F238E27FC236}">
                <a16:creationId xmlns:a16="http://schemas.microsoft.com/office/drawing/2014/main" id="{DFC66071-27A9-5FFC-B99A-C51C61E22CE1}"/>
              </a:ext>
            </a:extLst>
          </p:cNvPr>
          <p:cNvSpPr>
            <a:spLocks noGrp="1"/>
          </p:cNvSpPr>
          <p:nvPr>
            <p:ph idx="1"/>
          </p:nvPr>
        </p:nvSpPr>
        <p:spPr/>
        <p:txBody>
          <a:bodyPr>
            <a:normAutofit/>
          </a:bodyPr>
          <a:lstStyle/>
          <a:p>
            <a:pPr marL="0" indent="0">
              <a:buNone/>
            </a:pPr>
            <a:r>
              <a:rPr lang="en-US" sz="1400" b="0" i="0" dirty="0">
                <a:solidFill>
                  <a:srgbClr val="718096"/>
                </a:solidFill>
                <a:effectLst/>
                <a:latin typeface="Roboto Mono" pitchFamily="49" charset="0"/>
              </a:rPr>
              <a:t>MATCH</a:t>
            </a:r>
            <a:r>
              <a:rPr lang="en-US" sz="1400" b="0" i="0" dirty="0">
                <a:solidFill>
                  <a:srgbClr val="4A5568"/>
                </a:solidFill>
                <a:effectLst/>
                <a:latin typeface="Roboto Mono" pitchFamily="49" charset="0"/>
              </a:rPr>
              <a:t> (</a:t>
            </a:r>
            <a:r>
              <a:rPr lang="en-US" sz="1400" b="0" i="0" dirty="0" err="1">
                <a:solidFill>
                  <a:srgbClr val="4A5568"/>
                </a:solidFill>
                <a:effectLst/>
                <a:latin typeface="Roboto Mono" pitchFamily="49" charset="0"/>
              </a:rPr>
              <a:t>a:</a:t>
            </a:r>
            <a:r>
              <a:rPr lang="en-US" sz="1400" b="0" i="0" dirty="0" err="1">
                <a:solidFill>
                  <a:srgbClr val="3182CE"/>
                </a:solidFill>
                <a:effectLst/>
                <a:latin typeface="Roboto Mono" pitchFamily="49" charset="0"/>
              </a:rPr>
              <a:t>Person</a:t>
            </a:r>
            <a:r>
              <a:rPr lang="en-US" sz="1400" b="0" i="0" dirty="0">
                <a:solidFill>
                  <a:srgbClr val="4A5568"/>
                </a:solidFill>
                <a:effectLst/>
                <a:latin typeface="Roboto Mono" pitchFamily="49" charset="0"/>
              </a:rPr>
              <a:t> {name: </a:t>
            </a:r>
            <a:r>
              <a:rPr lang="en-US" sz="1400" b="0" i="0" dirty="0">
                <a:solidFill>
                  <a:srgbClr val="2F855A"/>
                </a:solidFill>
                <a:effectLst/>
                <a:latin typeface="Roboto Mono" pitchFamily="49" charset="0"/>
              </a:rPr>
              <a:t>'Martin Sheen'</a:t>
            </a:r>
            <a:r>
              <a:rPr lang="en-US" sz="1400" b="0" i="0" dirty="0">
                <a:solidFill>
                  <a:srgbClr val="4A5568"/>
                </a:solidFill>
                <a:effectLst/>
                <a:latin typeface="Roboto Mono" pitchFamily="49" charset="0"/>
              </a:rPr>
              <a:t>}) </a:t>
            </a:r>
          </a:p>
          <a:p>
            <a:pPr marL="0" indent="0">
              <a:buNone/>
            </a:pPr>
            <a:r>
              <a:rPr lang="en-US" sz="1400" b="0" i="0" dirty="0">
                <a:solidFill>
                  <a:srgbClr val="718096"/>
                </a:solidFill>
                <a:effectLst/>
                <a:latin typeface="Roboto Mono" pitchFamily="49" charset="0"/>
              </a:rPr>
              <a:t>MATCH</a:t>
            </a:r>
            <a:r>
              <a:rPr lang="en-US" sz="1400" b="0" i="0" dirty="0">
                <a:solidFill>
                  <a:srgbClr val="4A5568"/>
                </a:solidFill>
                <a:effectLst/>
                <a:latin typeface="Roboto Mono" pitchFamily="49" charset="0"/>
              </a:rPr>
              <a:t> (a)-[</a:t>
            </a:r>
            <a:r>
              <a:rPr lang="en-US" sz="1400" b="0" i="0" dirty="0" err="1">
                <a:solidFill>
                  <a:srgbClr val="4A5568"/>
                </a:solidFill>
                <a:effectLst/>
                <a:latin typeface="Roboto Mono" pitchFamily="49" charset="0"/>
              </a:rPr>
              <a:t>r:</a:t>
            </a:r>
            <a:r>
              <a:rPr lang="en-US" sz="1400" b="0" i="0" dirty="0" err="1">
                <a:solidFill>
                  <a:srgbClr val="3182CE"/>
                </a:solidFill>
                <a:effectLst/>
                <a:latin typeface="Roboto Mono" pitchFamily="49" charset="0"/>
              </a:rPr>
              <a:t>DIRECTED</a:t>
            </a:r>
            <a:r>
              <a:rPr lang="en-US" sz="1400" b="0" i="0" dirty="0">
                <a:solidFill>
                  <a:srgbClr val="4A5568"/>
                </a:solidFill>
                <a:effectLst/>
                <a:latin typeface="Roboto Mono" pitchFamily="49" charset="0"/>
              </a:rPr>
              <a:t>]-&gt;() </a:t>
            </a:r>
          </a:p>
          <a:p>
            <a:pPr marL="0" indent="0">
              <a:buNone/>
            </a:pPr>
            <a:r>
              <a:rPr lang="en-US" sz="1400" b="0" i="0" dirty="0">
                <a:solidFill>
                  <a:srgbClr val="718096"/>
                </a:solidFill>
                <a:effectLst/>
                <a:latin typeface="Roboto Mono" pitchFamily="49" charset="0"/>
              </a:rPr>
              <a:t>RETURN</a:t>
            </a:r>
            <a:r>
              <a:rPr lang="en-US" sz="1400" b="0" i="0" dirty="0">
                <a:solidFill>
                  <a:srgbClr val="4A5568"/>
                </a:solidFill>
                <a:effectLst/>
                <a:latin typeface="Roboto Mono" pitchFamily="49" charset="0"/>
              </a:rPr>
              <a:t> </a:t>
            </a:r>
            <a:r>
              <a:rPr lang="en-US" sz="1400" b="0" i="0" dirty="0" err="1">
                <a:solidFill>
                  <a:srgbClr val="4A5568"/>
                </a:solidFill>
                <a:effectLst/>
                <a:latin typeface="Roboto Mono" pitchFamily="49" charset="0"/>
              </a:rPr>
              <a:t>a.name</a:t>
            </a:r>
            <a:r>
              <a:rPr lang="en-US" sz="1400" b="0" i="0" dirty="0">
                <a:solidFill>
                  <a:srgbClr val="4A5568"/>
                </a:solidFill>
                <a:effectLst/>
                <a:latin typeface="Roboto Mono" pitchFamily="49" charset="0"/>
              </a:rPr>
              <a:t>, r</a:t>
            </a:r>
          </a:p>
          <a:p>
            <a:pPr marL="0" indent="0">
              <a:buNone/>
            </a:pPr>
            <a:endParaRPr lang="en-US" sz="1400" dirty="0">
              <a:solidFill>
                <a:srgbClr val="4A5568"/>
              </a:solidFill>
              <a:latin typeface="Roboto Mono" pitchFamily="49" charset="0"/>
            </a:endParaRPr>
          </a:p>
          <a:p>
            <a:pPr marL="0" indent="0">
              <a:buNone/>
            </a:pPr>
            <a:r>
              <a:rPr lang="en-US" sz="1400" dirty="0">
                <a:solidFill>
                  <a:srgbClr val="4A5568"/>
                </a:solidFill>
                <a:latin typeface="Roboto Mono" pitchFamily="49" charset="0"/>
              </a:rPr>
              <a:t>(no changes, no records)</a:t>
            </a:r>
          </a:p>
          <a:p>
            <a:pPr marL="0" indent="0">
              <a:buNone/>
            </a:pPr>
            <a:endParaRPr lang="en-US" sz="1400" dirty="0">
              <a:solidFill>
                <a:srgbClr val="4A5568"/>
              </a:solidFill>
              <a:latin typeface="Roboto Mono" pitchFamily="49" charset="0"/>
            </a:endParaRPr>
          </a:p>
          <a:p>
            <a:pPr marL="0" indent="0">
              <a:buNone/>
            </a:pPr>
            <a:endParaRPr lang="en-US" sz="1400" dirty="0">
              <a:solidFill>
                <a:srgbClr val="4A5568"/>
              </a:solidFill>
              <a:latin typeface="Roboto Mono" pitchFamily="49" charset="0"/>
            </a:endParaRPr>
          </a:p>
          <a:p>
            <a:pPr marL="0" indent="0">
              <a:buNone/>
            </a:pPr>
            <a:r>
              <a:rPr lang="en-US" sz="1400" b="0" i="0" dirty="0">
                <a:solidFill>
                  <a:srgbClr val="718096"/>
                </a:solidFill>
                <a:effectLst/>
                <a:latin typeface="Roboto Mono" pitchFamily="49" charset="0"/>
              </a:rPr>
              <a:t>MATCH</a:t>
            </a:r>
            <a:r>
              <a:rPr lang="en-US" sz="1400" b="0" i="0" dirty="0">
                <a:solidFill>
                  <a:srgbClr val="4A5568"/>
                </a:solidFill>
                <a:effectLst/>
                <a:latin typeface="Roboto Mono" pitchFamily="49" charset="0"/>
              </a:rPr>
              <a:t> (</a:t>
            </a:r>
            <a:r>
              <a:rPr lang="en-US" sz="1400" b="0" i="0" dirty="0" err="1">
                <a:solidFill>
                  <a:srgbClr val="4A5568"/>
                </a:solidFill>
                <a:effectLst/>
                <a:latin typeface="Roboto Mono" pitchFamily="49" charset="0"/>
              </a:rPr>
              <a:t>a:</a:t>
            </a:r>
            <a:r>
              <a:rPr lang="en-US" sz="1400" b="0" i="0" dirty="0" err="1">
                <a:solidFill>
                  <a:srgbClr val="3182CE"/>
                </a:solidFill>
                <a:effectLst/>
                <a:latin typeface="Roboto Mono" pitchFamily="49" charset="0"/>
              </a:rPr>
              <a:t>Person</a:t>
            </a:r>
            <a:r>
              <a:rPr lang="en-US" sz="1400" b="0" i="0" dirty="0">
                <a:solidFill>
                  <a:srgbClr val="4A5568"/>
                </a:solidFill>
                <a:effectLst/>
                <a:latin typeface="Roboto Mono" pitchFamily="49" charset="0"/>
              </a:rPr>
              <a:t> {name: </a:t>
            </a:r>
            <a:r>
              <a:rPr lang="en-US" sz="1400" b="0" i="0" dirty="0">
                <a:solidFill>
                  <a:srgbClr val="2F855A"/>
                </a:solidFill>
                <a:effectLst/>
                <a:latin typeface="Roboto Mono" pitchFamily="49" charset="0"/>
              </a:rPr>
              <a:t>'Martin Sheen'</a:t>
            </a:r>
            <a:r>
              <a:rPr lang="en-US" sz="1400" b="0" i="0" dirty="0">
                <a:solidFill>
                  <a:srgbClr val="4A5568"/>
                </a:solidFill>
                <a:effectLst/>
                <a:latin typeface="Roboto Mono" pitchFamily="49" charset="0"/>
              </a:rPr>
              <a:t>}) </a:t>
            </a:r>
          </a:p>
          <a:p>
            <a:pPr marL="0" indent="0">
              <a:buNone/>
            </a:pPr>
            <a:r>
              <a:rPr lang="en-US" sz="1400" b="0" i="0" dirty="0">
                <a:solidFill>
                  <a:srgbClr val="718096"/>
                </a:solidFill>
                <a:effectLst/>
                <a:latin typeface="Roboto Mono" pitchFamily="49" charset="0"/>
              </a:rPr>
              <a:t>OPTIONAL MATCH</a:t>
            </a:r>
            <a:r>
              <a:rPr lang="en-US" sz="1400" b="0" i="0" dirty="0">
                <a:solidFill>
                  <a:srgbClr val="4A5568"/>
                </a:solidFill>
                <a:effectLst/>
                <a:latin typeface="Roboto Mono" pitchFamily="49" charset="0"/>
              </a:rPr>
              <a:t> (a)-[</a:t>
            </a:r>
            <a:r>
              <a:rPr lang="en-US" sz="1400" b="0" i="0" dirty="0" err="1">
                <a:solidFill>
                  <a:srgbClr val="4A5568"/>
                </a:solidFill>
                <a:effectLst/>
                <a:latin typeface="Roboto Mono" pitchFamily="49" charset="0"/>
              </a:rPr>
              <a:t>r:</a:t>
            </a:r>
            <a:r>
              <a:rPr lang="en-US" sz="1400" b="0" i="0" dirty="0" err="1">
                <a:solidFill>
                  <a:srgbClr val="3182CE"/>
                </a:solidFill>
                <a:effectLst/>
                <a:latin typeface="Roboto Mono" pitchFamily="49" charset="0"/>
              </a:rPr>
              <a:t>DIRECTED</a:t>
            </a:r>
            <a:r>
              <a:rPr lang="en-US" sz="1400" b="0" i="0" dirty="0">
                <a:solidFill>
                  <a:srgbClr val="4A5568"/>
                </a:solidFill>
                <a:effectLst/>
                <a:latin typeface="Roboto Mono" pitchFamily="49" charset="0"/>
              </a:rPr>
              <a:t>]-&gt;() </a:t>
            </a:r>
          </a:p>
          <a:p>
            <a:pPr marL="0" indent="0">
              <a:buNone/>
            </a:pPr>
            <a:r>
              <a:rPr lang="en-US" sz="1400" b="0" i="0" dirty="0">
                <a:solidFill>
                  <a:srgbClr val="718096"/>
                </a:solidFill>
                <a:effectLst/>
                <a:latin typeface="Roboto Mono" pitchFamily="49" charset="0"/>
              </a:rPr>
              <a:t>RETURN</a:t>
            </a:r>
            <a:r>
              <a:rPr lang="en-US" sz="1400" b="0" i="0" dirty="0">
                <a:solidFill>
                  <a:srgbClr val="4A5568"/>
                </a:solidFill>
                <a:effectLst/>
                <a:latin typeface="Roboto Mono" pitchFamily="49" charset="0"/>
              </a:rPr>
              <a:t> </a:t>
            </a:r>
            <a:r>
              <a:rPr lang="en-US" sz="1400" b="0" i="0" dirty="0" err="1">
                <a:solidFill>
                  <a:srgbClr val="4A5568"/>
                </a:solidFill>
                <a:effectLst/>
                <a:latin typeface="Roboto Mono" pitchFamily="49" charset="0"/>
              </a:rPr>
              <a:t>a.name</a:t>
            </a:r>
            <a:r>
              <a:rPr lang="en-US" sz="1400" b="0" i="0" dirty="0">
                <a:solidFill>
                  <a:srgbClr val="4A5568"/>
                </a:solidFill>
                <a:effectLst/>
                <a:latin typeface="Roboto Mono" pitchFamily="49" charset="0"/>
              </a:rPr>
              <a:t>, r</a:t>
            </a:r>
          </a:p>
          <a:p>
            <a:pPr marL="0" indent="0">
              <a:buNone/>
            </a:pPr>
            <a:endParaRPr lang="en-US" sz="1400" dirty="0"/>
          </a:p>
          <a:p>
            <a:pPr marL="0" indent="0">
              <a:buNone/>
            </a:pPr>
            <a:r>
              <a:rPr lang="en-US" sz="1400" dirty="0" err="1"/>
              <a:t>a.Name</a:t>
            </a:r>
            <a:r>
              <a:rPr lang="en-US" sz="1400" dirty="0"/>
              <a:t>						r</a:t>
            </a:r>
          </a:p>
          <a:p>
            <a:pPr marL="0" indent="0">
              <a:buNone/>
            </a:pPr>
            <a:r>
              <a:rPr lang="en-US" sz="1400" dirty="0"/>
              <a:t>"Martin Sheen"				&lt;null&gt;</a:t>
            </a:r>
          </a:p>
        </p:txBody>
      </p:sp>
      <p:pic>
        <p:nvPicPr>
          <p:cNvPr id="4" name="Picture 3" descr="Diagram&#10;&#10;Description automatically generated">
            <a:extLst>
              <a:ext uri="{FF2B5EF4-FFF2-40B4-BE49-F238E27FC236}">
                <a16:creationId xmlns:a16="http://schemas.microsoft.com/office/drawing/2014/main" id="{77FD5E9C-5441-5685-DC54-198C96C6E99E}"/>
              </a:ext>
            </a:extLst>
          </p:cNvPr>
          <p:cNvPicPr>
            <a:picLocks noChangeAspect="1"/>
          </p:cNvPicPr>
          <p:nvPr/>
        </p:nvPicPr>
        <p:blipFill>
          <a:blip r:embed="rId2"/>
          <a:stretch>
            <a:fillRect/>
          </a:stretch>
        </p:blipFill>
        <p:spPr>
          <a:xfrm>
            <a:off x="5231232" y="1078008"/>
            <a:ext cx="3567712" cy="3556240"/>
          </a:xfrm>
          <a:prstGeom prst="rect">
            <a:avLst/>
          </a:prstGeom>
        </p:spPr>
      </p:pic>
    </p:spTree>
    <p:extLst>
      <p:ext uri="{BB962C8B-B14F-4D97-AF65-F5344CB8AC3E}">
        <p14:creationId xmlns:p14="http://schemas.microsoft.com/office/powerpoint/2010/main" val="9452252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2F75-5B5F-6DD6-5C7C-1D1C9ED152CA}"/>
              </a:ext>
            </a:extLst>
          </p:cNvPr>
          <p:cNvSpPr>
            <a:spLocks noGrp="1"/>
          </p:cNvSpPr>
          <p:nvPr>
            <p:ph type="title"/>
          </p:nvPr>
        </p:nvSpPr>
        <p:spPr/>
        <p:txBody>
          <a:bodyPr/>
          <a:lstStyle/>
          <a:p>
            <a:r>
              <a:rPr lang="en-US" dirty="0"/>
              <a:t>OPTIONAL MATCH Example</a:t>
            </a:r>
          </a:p>
        </p:txBody>
      </p:sp>
      <p:sp>
        <p:nvSpPr>
          <p:cNvPr id="3" name="Content Placeholder 2">
            <a:extLst>
              <a:ext uri="{FF2B5EF4-FFF2-40B4-BE49-F238E27FC236}">
                <a16:creationId xmlns:a16="http://schemas.microsoft.com/office/drawing/2014/main" id="{F0E4238F-07B6-1CA2-7B1A-CBC6A7D958E8}"/>
              </a:ext>
            </a:extLst>
          </p:cNvPr>
          <p:cNvSpPr>
            <a:spLocks noGrp="1"/>
          </p:cNvSpPr>
          <p:nvPr>
            <p:ph idx="1"/>
          </p:nvPr>
        </p:nvSpPr>
        <p:spPr/>
        <p:txBody>
          <a:bodyPr>
            <a:normAutofit/>
          </a:bodyPr>
          <a:lstStyle/>
          <a:p>
            <a:pPr marL="0" indent="0">
              <a:buNone/>
            </a:pPr>
            <a:r>
              <a:rPr lang="en-US" sz="1100" b="0" i="0" dirty="0">
                <a:solidFill>
                  <a:srgbClr val="718096"/>
                </a:solidFill>
                <a:effectLst/>
                <a:latin typeface="Roboto Mono" pitchFamily="49" charset="0"/>
              </a:rPr>
              <a:t>MATCH</a:t>
            </a:r>
            <a:r>
              <a:rPr lang="en-US" sz="1100" b="0" i="0" dirty="0">
                <a:solidFill>
                  <a:srgbClr val="4A5568"/>
                </a:solidFill>
                <a:effectLst/>
                <a:latin typeface="Roboto Mono" pitchFamily="49" charset="0"/>
              </a:rPr>
              <a:t> (</a:t>
            </a:r>
            <a:r>
              <a:rPr lang="en-US" sz="1100" b="0" i="0" dirty="0" err="1">
                <a:solidFill>
                  <a:srgbClr val="4A5568"/>
                </a:solidFill>
                <a:effectLst/>
                <a:latin typeface="Roboto Mono" pitchFamily="49" charset="0"/>
              </a:rPr>
              <a:t>a:</a:t>
            </a:r>
            <a:r>
              <a:rPr lang="en-US" sz="1100" b="0" i="0" dirty="0" err="1">
                <a:solidFill>
                  <a:srgbClr val="3182CE"/>
                </a:solidFill>
                <a:effectLst/>
                <a:latin typeface="Roboto Mono" pitchFamily="49" charset="0"/>
              </a:rPr>
              <a:t>Person</a:t>
            </a:r>
            <a:r>
              <a:rPr lang="en-US" sz="1100" b="0" i="0" dirty="0">
                <a:solidFill>
                  <a:srgbClr val="4A5568"/>
                </a:solidFill>
                <a:effectLst/>
                <a:latin typeface="Roboto Mono" pitchFamily="49" charset="0"/>
              </a:rPr>
              <a:t> {name: </a:t>
            </a:r>
            <a:r>
              <a:rPr lang="en-US" sz="1100" b="0" i="0" dirty="0">
                <a:solidFill>
                  <a:srgbClr val="2F855A"/>
                </a:solidFill>
                <a:effectLst/>
                <a:latin typeface="Roboto Mono" pitchFamily="49" charset="0"/>
              </a:rPr>
              <a:t>'Charlie Sheen'</a:t>
            </a:r>
            <a:r>
              <a:rPr lang="en-US" sz="1100" b="0" i="0" dirty="0">
                <a:solidFill>
                  <a:srgbClr val="4A5568"/>
                </a:solidFill>
                <a:effectLst/>
                <a:latin typeface="Roboto Mono" pitchFamily="49" charset="0"/>
              </a:rPr>
              <a:t>}) </a:t>
            </a:r>
          </a:p>
          <a:p>
            <a:pPr marL="0" indent="0">
              <a:buNone/>
            </a:pPr>
            <a:r>
              <a:rPr lang="en-US" sz="1100" b="0" i="0" dirty="0">
                <a:solidFill>
                  <a:srgbClr val="718096"/>
                </a:solidFill>
                <a:effectLst/>
                <a:latin typeface="Roboto Mono" pitchFamily="49" charset="0"/>
              </a:rPr>
              <a:t>OPTIONAL</a:t>
            </a:r>
            <a:r>
              <a:rPr lang="en-US" sz="1100" b="0" i="0" dirty="0">
                <a:solidFill>
                  <a:srgbClr val="4A5568"/>
                </a:solidFill>
                <a:effectLst/>
                <a:latin typeface="Roboto Mono" pitchFamily="49" charset="0"/>
              </a:rPr>
              <a:t> </a:t>
            </a:r>
            <a:r>
              <a:rPr lang="en-US" sz="1100" b="0" i="0" dirty="0">
                <a:solidFill>
                  <a:srgbClr val="718096"/>
                </a:solidFill>
                <a:effectLst/>
                <a:latin typeface="Roboto Mono" pitchFamily="49" charset="0"/>
              </a:rPr>
              <a:t>MATCH</a:t>
            </a:r>
            <a:r>
              <a:rPr lang="en-US" sz="1100" b="0" i="0" dirty="0">
                <a:solidFill>
                  <a:srgbClr val="4A5568"/>
                </a:solidFill>
                <a:effectLst/>
                <a:latin typeface="Roboto Mono" pitchFamily="49" charset="0"/>
              </a:rPr>
              <a:t> (a)--&gt;(x) </a:t>
            </a:r>
          </a:p>
          <a:p>
            <a:pPr marL="0" indent="0">
              <a:buNone/>
            </a:pPr>
            <a:r>
              <a:rPr lang="en-US" sz="1100" b="0" i="0" dirty="0">
                <a:solidFill>
                  <a:srgbClr val="718096"/>
                </a:solidFill>
                <a:effectLst/>
                <a:latin typeface="Roboto Mono" pitchFamily="49" charset="0"/>
              </a:rPr>
              <a:t>RETURN</a:t>
            </a:r>
            <a:r>
              <a:rPr lang="en-US" sz="1100" b="0" i="0" dirty="0">
                <a:solidFill>
                  <a:srgbClr val="4A5568"/>
                </a:solidFill>
                <a:effectLst/>
                <a:latin typeface="Roboto Mono" pitchFamily="49" charset="0"/>
              </a:rPr>
              <a:t> x</a:t>
            </a:r>
          </a:p>
          <a:p>
            <a:pPr marL="0" indent="0">
              <a:buNone/>
            </a:pPr>
            <a:endParaRPr lang="en-US" sz="1100" dirty="0">
              <a:solidFill>
                <a:srgbClr val="4A5568"/>
              </a:solidFill>
              <a:latin typeface="Roboto Mono" pitchFamily="49" charset="0"/>
            </a:endParaRPr>
          </a:p>
          <a:p>
            <a:pPr marL="0" indent="0">
              <a:buNone/>
            </a:pPr>
            <a:r>
              <a:rPr lang="en-US" sz="1100" dirty="0">
                <a:solidFill>
                  <a:srgbClr val="4A5568"/>
                </a:solidFill>
                <a:latin typeface="Roboto Mono" pitchFamily="49" charset="0"/>
              </a:rPr>
              <a:t>x</a:t>
            </a:r>
          </a:p>
          <a:p>
            <a:pPr marL="0" indent="0">
              <a:buNone/>
            </a:pPr>
            <a:r>
              <a:rPr lang="en-US" sz="1100" dirty="0">
                <a:solidFill>
                  <a:srgbClr val="4A5568"/>
                </a:solidFill>
                <a:latin typeface="Roboto Mono" pitchFamily="49" charset="0"/>
              </a:rPr>
              <a:t>(:Movie {"title": "Wall Street"})</a:t>
            </a:r>
          </a:p>
          <a:p>
            <a:pPr marL="0" indent="0">
              <a:buNone/>
            </a:pPr>
            <a:endParaRPr lang="en-US" sz="1100" dirty="0">
              <a:solidFill>
                <a:srgbClr val="4A5568"/>
              </a:solidFill>
              <a:latin typeface="Roboto Mono" pitchFamily="49" charset="0"/>
            </a:endParaRPr>
          </a:p>
          <a:p>
            <a:pPr marL="0" indent="0">
              <a:buNone/>
            </a:pPr>
            <a:endParaRPr lang="en-US" sz="1100" dirty="0">
              <a:solidFill>
                <a:srgbClr val="4A5568"/>
              </a:solidFill>
              <a:latin typeface="Roboto Mono" pitchFamily="49" charset="0"/>
            </a:endParaRPr>
          </a:p>
          <a:p>
            <a:pPr marL="0" indent="0">
              <a:buNone/>
            </a:pPr>
            <a:endParaRPr lang="en-US" sz="1100" dirty="0">
              <a:solidFill>
                <a:srgbClr val="4A5568"/>
              </a:solidFill>
              <a:latin typeface="Roboto Mono" pitchFamily="49" charset="0"/>
            </a:endParaRPr>
          </a:p>
          <a:p>
            <a:pPr marL="0" indent="0">
              <a:buNone/>
            </a:pPr>
            <a:r>
              <a:rPr lang="en-US" sz="1100" b="0" i="0" dirty="0">
                <a:solidFill>
                  <a:srgbClr val="718096"/>
                </a:solidFill>
                <a:effectLst/>
                <a:latin typeface="Roboto Mono" pitchFamily="49" charset="0"/>
              </a:rPr>
              <a:t>MATCH</a:t>
            </a:r>
            <a:r>
              <a:rPr lang="en-US" sz="1100" b="0" i="0" dirty="0">
                <a:solidFill>
                  <a:srgbClr val="4A5568"/>
                </a:solidFill>
                <a:effectLst/>
                <a:latin typeface="Roboto Mono" pitchFamily="49" charset="0"/>
              </a:rPr>
              <a:t> (</a:t>
            </a:r>
            <a:r>
              <a:rPr lang="en-US" sz="1100" b="0" i="0" dirty="0" err="1">
                <a:solidFill>
                  <a:srgbClr val="4A5568"/>
                </a:solidFill>
                <a:effectLst/>
                <a:latin typeface="Roboto Mono" pitchFamily="49" charset="0"/>
              </a:rPr>
              <a:t>a:</a:t>
            </a:r>
            <a:r>
              <a:rPr lang="en-US" sz="1100" b="0" i="0" dirty="0" err="1">
                <a:solidFill>
                  <a:srgbClr val="3182CE"/>
                </a:solidFill>
                <a:effectLst/>
                <a:latin typeface="Roboto Mono" pitchFamily="49" charset="0"/>
              </a:rPr>
              <a:t>Movie</a:t>
            </a:r>
            <a:r>
              <a:rPr lang="en-US" sz="1100" b="0" i="0" dirty="0">
                <a:solidFill>
                  <a:srgbClr val="4A5568"/>
                </a:solidFill>
                <a:effectLst/>
                <a:latin typeface="Roboto Mono" pitchFamily="49" charset="0"/>
              </a:rPr>
              <a:t> {title: </a:t>
            </a:r>
            <a:r>
              <a:rPr lang="en-US" sz="1100" b="0" i="0" dirty="0">
                <a:solidFill>
                  <a:srgbClr val="2F855A"/>
                </a:solidFill>
                <a:effectLst/>
                <a:latin typeface="Roboto Mono" pitchFamily="49" charset="0"/>
              </a:rPr>
              <a:t>'Wall Street'</a:t>
            </a:r>
            <a:r>
              <a:rPr lang="en-US" sz="1100" b="0" i="0" dirty="0">
                <a:solidFill>
                  <a:srgbClr val="4A5568"/>
                </a:solidFill>
                <a:effectLst/>
                <a:latin typeface="Roboto Mono" pitchFamily="49" charset="0"/>
              </a:rPr>
              <a:t>}) </a:t>
            </a:r>
          </a:p>
          <a:p>
            <a:pPr marL="0" indent="0">
              <a:buNone/>
            </a:pPr>
            <a:r>
              <a:rPr lang="en-US" sz="1100" b="0" i="0" dirty="0">
                <a:solidFill>
                  <a:srgbClr val="718096"/>
                </a:solidFill>
                <a:effectLst/>
                <a:latin typeface="Roboto Mono" pitchFamily="49" charset="0"/>
              </a:rPr>
              <a:t>OPTIONAL</a:t>
            </a:r>
            <a:r>
              <a:rPr lang="en-US" sz="1100" b="0" i="0" dirty="0">
                <a:solidFill>
                  <a:srgbClr val="4A5568"/>
                </a:solidFill>
                <a:effectLst/>
                <a:latin typeface="Roboto Mono" pitchFamily="49" charset="0"/>
              </a:rPr>
              <a:t> </a:t>
            </a:r>
            <a:r>
              <a:rPr lang="en-US" sz="1100" b="0" i="0" dirty="0">
                <a:solidFill>
                  <a:srgbClr val="718096"/>
                </a:solidFill>
                <a:effectLst/>
                <a:latin typeface="Roboto Mono" pitchFamily="49" charset="0"/>
              </a:rPr>
              <a:t>MATCH</a:t>
            </a:r>
            <a:r>
              <a:rPr lang="en-US" sz="1100" b="0" i="0" dirty="0">
                <a:solidFill>
                  <a:srgbClr val="4A5568"/>
                </a:solidFill>
                <a:effectLst/>
                <a:latin typeface="Roboto Mono" pitchFamily="49" charset="0"/>
              </a:rPr>
              <a:t> (a)--&gt;(x) </a:t>
            </a:r>
          </a:p>
          <a:p>
            <a:pPr marL="0" indent="0">
              <a:buNone/>
            </a:pPr>
            <a:r>
              <a:rPr lang="en-US" sz="1100" b="0" i="0" dirty="0">
                <a:solidFill>
                  <a:srgbClr val="718096"/>
                </a:solidFill>
                <a:effectLst/>
                <a:latin typeface="Roboto Mono" pitchFamily="49" charset="0"/>
              </a:rPr>
              <a:t>RETURN</a:t>
            </a:r>
            <a:r>
              <a:rPr lang="en-US" sz="1100" b="0" i="0" dirty="0">
                <a:solidFill>
                  <a:srgbClr val="4A5568"/>
                </a:solidFill>
                <a:effectLst/>
                <a:latin typeface="Roboto Mono" pitchFamily="49" charset="0"/>
              </a:rPr>
              <a:t> x</a:t>
            </a:r>
          </a:p>
          <a:p>
            <a:pPr marL="0" indent="0">
              <a:buNone/>
            </a:pPr>
            <a:endParaRPr lang="en-US" sz="1100" dirty="0">
              <a:solidFill>
                <a:srgbClr val="4A5568"/>
              </a:solidFill>
              <a:latin typeface="Roboto Mono" pitchFamily="49" charset="0"/>
            </a:endParaRPr>
          </a:p>
          <a:p>
            <a:pPr marL="0" indent="0">
              <a:buNone/>
            </a:pPr>
            <a:r>
              <a:rPr lang="en-US" sz="1100" dirty="0">
                <a:solidFill>
                  <a:srgbClr val="4A5568"/>
                </a:solidFill>
                <a:latin typeface="Roboto Mono" pitchFamily="49" charset="0"/>
              </a:rPr>
              <a:t>x</a:t>
            </a:r>
          </a:p>
          <a:p>
            <a:pPr marL="0" indent="0">
              <a:buNone/>
            </a:pPr>
            <a:r>
              <a:rPr lang="en-US" sz="1100" dirty="0">
                <a:solidFill>
                  <a:srgbClr val="4A5568"/>
                </a:solidFill>
                <a:latin typeface="Roboto Mono" pitchFamily="49" charset="0"/>
              </a:rPr>
              <a:t>&lt;null&gt;</a:t>
            </a:r>
            <a:endParaRPr lang="en-US" sz="1400" dirty="0"/>
          </a:p>
        </p:txBody>
      </p:sp>
      <p:pic>
        <p:nvPicPr>
          <p:cNvPr id="4" name="Picture 3" descr="Diagram&#10;&#10;Description automatically generated">
            <a:extLst>
              <a:ext uri="{FF2B5EF4-FFF2-40B4-BE49-F238E27FC236}">
                <a16:creationId xmlns:a16="http://schemas.microsoft.com/office/drawing/2014/main" id="{2F7CB089-1E4A-66A1-0EEF-0CBB3693297B}"/>
              </a:ext>
            </a:extLst>
          </p:cNvPr>
          <p:cNvPicPr>
            <a:picLocks noChangeAspect="1"/>
          </p:cNvPicPr>
          <p:nvPr/>
        </p:nvPicPr>
        <p:blipFill>
          <a:blip r:embed="rId2"/>
          <a:stretch>
            <a:fillRect/>
          </a:stretch>
        </p:blipFill>
        <p:spPr>
          <a:xfrm>
            <a:off x="5231232" y="1078008"/>
            <a:ext cx="3567712" cy="3556240"/>
          </a:xfrm>
          <a:prstGeom prst="rect">
            <a:avLst/>
          </a:prstGeom>
        </p:spPr>
      </p:pic>
    </p:spTree>
    <p:extLst>
      <p:ext uri="{BB962C8B-B14F-4D97-AF65-F5344CB8AC3E}">
        <p14:creationId xmlns:p14="http://schemas.microsoft.com/office/powerpoint/2010/main" val="25568089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B5E65E5-0459-BAC1-9EAF-26525CC8C5DB}"/>
              </a:ext>
            </a:extLst>
          </p:cNvPr>
          <p:cNvPicPr>
            <a:picLocks noChangeAspect="1"/>
          </p:cNvPicPr>
          <p:nvPr/>
        </p:nvPicPr>
        <p:blipFill>
          <a:blip r:embed="rId2"/>
          <a:stretch>
            <a:fillRect/>
          </a:stretch>
        </p:blipFill>
        <p:spPr>
          <a:xfrm>
            <a:off x="5231232" y="1078008"/>
            <a:ext cx="3567712" cy="3556240"/>
          </a:xfrm>
          <a:prstGeom prst="rect">
            <a:avLst/>
          </a:prstGeom>
        </p:spPr>
      </p:pic>
      <p:sp>
        <p:nvSpPr>
          <p:cNvPr id="2" name="Title 1">
            <a:extLst>
              <a:ext uri="{FF2B5EF4-FFF2-40B4-BE49-F238E27FC236}">
                <a16:creationId xmlns:a16="http://schemas.microsoft.com/office/drawing/2014/main" id="{47B07469-4CEE-6699-C673-9EFC7FE0A642}"/>
              </a:ext>
            </a:extLst>
          </p:cNvPr>
          <p:cNvSpPr>
            <a:spLocks noGrp="1"/>
          </p:cNvSpPr>
          <p:nvPr>
            <p:ph type="title"/>
          </p:nvPr>
        </p:nvSpPr>
        <p:spPr/>
        <p:txBody>
          <a:bodyPr/>
          <a:lstStyle/>
          <a:p>
            <a:r>
              <a:rPr lang="en-US" dirty="0"/>
              <a:t>OPTIONAL MATCH Example</a:t>
            </a:r>
          </a:p>
        </p:txBody>
      </p:sp>
      <p:sp>
        <p:nvSpPr>
          <p:cNvPr id="3" name="Content Placeholder 2">
            <a:extLst>
              <a:ext uri="{FF2B5EF4-FFF2-40B4-BE49-F238E27FC236}">
                <a16:creationId xmlns:a16="http://schemas.microsoft.com/office/drawing/2014/main" id="{B8935AB2-0716-DA6E-8F75-7298055D7E9C}"/>
              </a:ext>
            </a:extLst>
          </p:cNvPr>
          <p:cNvSpPr>
            <a:spLocks noGrp="1"/>
          </p:cNvSpPr>
          <p:nvPr>
            <p:ph idx="1"/>
          </p:nvPr>
        </p:nvSpPr>
        <p:spPr/>
        <p:txBody>
          <a:bodyPr>
            <a:normAutofit lnSpcReduction="10000"/>
          </a:bodyPr>
          <a:lstStyle/>
          <a:p>
            <a:pPr marL="0" indent="0">
              <a:buNone/>
            </a:pPr>
            <a:r>
              <a:rPr lang="en-US" sz="1100" b="0" i="0" dirty="0">
                <a:solidFill>
                  <a:srgbClr val="718096"/>
                </a:solidFill>
                <a:effectLst/>
                <a:latin typeface="Roboto Mono" pitchFamily="49" charset="0"/>
              </a:rPr>
              <a:t>MATCH</a:t>
            </a:r>
            <a:r>
              <a:rPr lang="en-US" sz="1100" b="0" i="0" dirty="0">
                <a:solidFill>
                  <a:srgbClr val="4A5568"/>
                </a:solidFill>
                <a:effectLst/>
                <a:latin typeface="Roboto Mono" pitchFamily="49" charset="0"/>
              </a:rPr>
              <a:t> (</a:t>
            </a:r>
            <a:r>
              <a:rPr lang="en-US" sz="1100" b="0" i="0" dirty="0" err="1">
                <a:solidFill>
                  <a:srgbClr val="4A5568"/>
                </a:solidFill>
                <a:effectLst/>
                <a:latin typeface="Roboto Mono" pitchFamily="49" charset="0"/>
              </a:rPr>
              <a:t>a:</a:t>
            </a:r>
            <a:r>
              <a:rPr lang="en-US" sz="1100" b="0" i="0" dirty="0" err="1">
                <a:solidFill>
                  <a:srgbClr val="3182CE"/>
                </a:solidFill>
                <a:effectLst/>
                <a:latin typeface="Roboto Mono" pitchFamily="49" charset="0"/>
              </a:rPr>
              <a:t>Person</a:t>
            </a:r>
            <a:r>
              <a:rPr lang="en-US" sz="1100" b="0" i="0" dirty="0">
                <a:solidFill>
                  <a:srgbClr val="4A5568"/>
                </a:solidFill>
                <a:effectLst/>
                <a:latin typeface="Roboto Mono" pitchFamily="49" charset="0"/>
              </a:rPr>
              <a:t> {name: </a:t>
            </a:r>
            <a:r>
              <a:rPr lang="en-US" sz="1100" b="0" i="0" dirty="0">
                <a:solidFill>
                  <a:srgbClr val="2F855A"/>
                </a:solidFill>
                <a:effectLst/>
                <a:latin typeface="Roboto Mono" pitchFamily="49" charset="0"/>
              </a:rPr>
              <a:t>'Martin Sheen'</a:t>
            </a:r>
            <a:r>
              <a:rPr lang="en-US" sz="1100" b="0" i="0" dirty="0">
                <a:solidFill>
                  <a:srgbClr val="4A5568"/>
                </a:solidFill>
                <a:effectLst/>
                <a:latin typeface="Roboto Mono" pitchFamily="49" charset="0"/>
              </a:rPr>
              <a:t>}) </a:t>
            </a:r>
          </a:p>
          <a:p>
            <a:pPr marL="0" indent="0">
              <a:buNone/>
            </a:pPr>
            <a:r>
              <a:rPr lang="en-US" sz="1100" b="0" i="0" dirty="0">
                <a:solidFill>
                  <a:srgbClr val="718096"/>
                </a:solidFill>
                <a:effectLst/>
                <a:latin typeface="Roboto Mono" pitchFamily="49" charset="0"/>
              </a:rPr>
              <a:t>OPTIONAL</a:t>
            </a:r>
            <a:r>
              <a:rPr lang="en-US" sz="1100" b="0" i="0" dirty="0">
                <a:solidFill>
                  <a:srgbClr val="4A5568"/>
                </a:solidFill>
                <a:effectLst/>
                <a:latin typeface="Roboto Mono" pitchFamily="49" charset="0"/>
              </a:rPr>
              <a:t> </a:t>
            </a:r>
            <a:r>
              <a:rPr lang="en-US" sz="1100" b="0" i="0" dirty="0">
                <a:solidFill>
                  <a:srgbClr val="718096"/>
                </a:solidFill>
                <a:effectLst/>
                <a:latin typeface="Roboto Mono" pitchFamily="49" charset="0"/>
              </a:rPr>
              <a:t>MATCH</a:t>
            </a:r>
            <a:r>
              <a:rPr lang="en-US" sz="1100" b="0" i="0" dirty="0">
                <a:solidFill>
                  <a:srgbClr val="4A5568"/>
                </a:solidFill>
                <a:effectLst/>
                <a:latin typeface="Roboto Mono" pitchFamily="49" charset="0"/>
              </a:rPr>
              <a:t> (a)--&gt;(x) </a:t>
            </a:r>
          </a:p>
          <a:p>
            <a:pPr marL="0" indent="0">
              <a:buNone/>
            </a:pPr>
            <a:r>
              <a:rPr lang="en-US" sz="1100" b="0" i="0" dirty="0">
                <a:solidFill>
                  <a:srgbClr val="718096"/>
                </a:solidFill>
                <a:effectLst/>
                <a:latin typeface="Roboto Mono" pitchFamily="49" charset="0"/>
              </a:rPr>
              <a:t>RETURN</a:t>
            </a:r>
            <a:r>
              <a:rPr lang="en-US" sz="1100" b="0" i="0" dirty="0">
                <a:solidFill>
                  <a:srgbClr val="4A5568"/>
                </a:solidFill>
                <a:effectLst/>
                <a:latin typeface="Roboto Mono" pitchFamily="49" charset="0"/>
              </a:rPr>
              <a:t> x, </a:t>
            </a:r>
            <a:r>
              <a:rPr lang="en-US" sz="1100" b="0" i="0" dirty="0" err="1">
                <a:solidFill>
                  <a:srgbClr val="4A5568"/>
                </a:solidFill>
                <a:effectLst/>
                <a:latin typeface="Roboto Mono" pitchFamily="49" charset="0"/>
              </a:rPr>
              <a:t>x.name</a:t>
            </a:r>
            <a:endParaRPr lang="en-US" sz="1100" b="0" i="0" dirty="0">
              <a:solidFill>
                <a:srgbClr val="4A5568"/>
              </a:solidFill>
              <a:effectLst/>
              <a:latin typeface="Roboto Mono" pitchFamily="49" charset="0"/>
            </a:endParaRPr>
          </a:p>
          <a:p>
            <a:pPr marL="0" indent="0">
              <a:buNone/>
            </a:pPr>
            <a:endParaRPr lang="en-US" sz="1100" dirty="0">
              <a:solidFill>
                <a:srgbClr val="4A5568"/>
              </a:solidFill>
              <a:latin typeface="Roboto Mono" pitchFamily="49" charset="0"/>
            </a:endParaRPr>
          </a:p>
          <a:p>
            <a:pPr marL="0" indent="0">
              <a:buNone/>
            </a:pPr>
            <a:r>
              <a:rPr lang="en-US" sz="1100" dirty="0">
                <a:solidFill>
                  <a:srgbClr val="4A5568"/>
                </a:solidFill>
                <a:latin typeface="Roboto Mono" pitchFamily="49" charset="0"/>
              </a:rPr>
              <a:t>x											</a:t>
            </a:r>
            <a:r>
              <a:rPr lang="en-US" sz="1100" dirty="0" err="1">
                <a:solidFill>
                  <a:srgbClr val="4A5568"/>
                </a:solidFill>
                <a:latin typeface="Roboto Mono" pitchFamily="49" charset="0"/>
              </a:rPr>
              <a:t>x.name</a:t>
            </a:r>
            <a:endParaRPr lang="en-US" sz="1100" dirty="0">
              <a:solidFill>
                <a:srgbClr val="4A5568"/>
              </a:solidFill>
              <a:latin typeface="Roboto Mono" pitchFamily="49" charset="0"/>
            </a:endParaRPr>
          </a:p>
          <a:p>
            <a:pPr marL="0" indent="0">
              <a:buNone/>
            </a:pPr>
            <a:r>
              <a:rPr lang="en-US" sz="1100" dirty="0">
                <a:solidFill>
                  <a:srgbClr val="4A5568"/>
                </a:solidFill>
                <a:latin typeface="Roboto Mono" pitchFamily="49" charset="0"/>
              </a:rPr>
              <a:t>(:Person {"</a:t>
            </a:r>
            <a:r>
              <a:rPr lang="en-US" sz="1100" dirty="0" err="1">
                <a:solidFill>
                  <a:srgbClr val="4A5568"/>
                </a:solidFill>
                <a:latin typeface="Roboto Mono" pitchFamily="49" charset="0"/>
              </a:rPr>
              <a:t>title":"Wall</a:t>
            </a:r>
            <a:r>
              <a:rPr lang="en-US" sz="1100" dirty="0">
                <a:solidFill>
                  <a:srgbClr val="4A5568"/>
                </a:solidFill>
                <a:latin typeface="Roboto Mono" pitchFamily="49" charset="0"/>
              </a:rPr>
              <a:t> Street"})			&lt;null&gt;</a:t>
            </a:r>
          </a:p>
          <a:p>
            <a:pPr marL="0" indent="0">
              <a:buNone/>
            </a:pPr>
            <a:r>
              <a:rPr lang="en-US" sz="1100" dirty="0">
                <a:solidFill>
                  <a:srgbClr val="4A5568"/>
                </a:solidFill>
                <a:latin typeface="Roboto Mono" pitchFamily="49" charset="0"/>
              </a:rPr>
              <a:t>(:Movie {"</a:t>
            </a:r>
            <a:r>
              <a:rPr lang="en-US" sz="1100" dirty="0" err="1">
                <a:solidFill>
                  <a:srgbClr val="4A5568"/>
                </a:solidFill>
                <a:latin typeface="Roboto Mono" pitchFamily="49" charset="0"/>
              </a:rPr>
              <a:t>name":"Charlie</a:t>
            </a:r>
            <a:r>
              <a:rPr lang="en-US" sz="1100" dirty="0">
                <a:solidFill>
                  <a:srgbClr val="4A5568"/>
                </a:solidFill>
                <a:latin typeface="Roboto Mono" pitchFamily="49" charset="0"/>
              </a:rPr>
              <a:t> Sheen"})			"Charlie Sheen"</a:t>
            </a:r>
          </a:p>
          <a:p>
            <a:pPr marL="0" indent="0">
              <a:buNone/>
            </a:pPr>
            <a:r>
              <a:rPr lang="en-US" sz="1100" dirty="0">
                <a:solidFill>
                  <a:srgbClr val="4A5568"/>
                </a:solidFill>
                <a:latin typeface="Roboto Mono" pitchFamily="49" charset="0"/>
              </a:rPr>
              <a:t>(:Movie {"</a:t>
            </a:r>
            <a:r>
              <a:rPr lang="en-US" sz="1100" dirty="0" err="1">
                <a:solidFill>
                  <a:srgbClr val="4A5568"/>
                </a:solidFill>
                <a:latin typeface="Roboto Mono" pitchFamily="49" charset="0"/>
              </a:rPr>
              <a:t>title":"The</a:t>
            </a:r>
            <a:r>
              <a:rPr lang="en-US" sz="1100" dirty="0">
                <a:solidFill>
                  <a:srgbClr val="4A5568"/>
                </a:solidFill>
                <a:latin typeface="Roboto Mono" pitchFamily="49" charset="0"/>
              </a:rPr>
              <a:t> American President"})	&lt;null&gt;</a:t>
            </a:r>
          </a:p>
          <a:p>
            <a:pPr marL="0" indent="0">
              <a:buNone/>
            </a:pPr>
            <a:endParaRPr lang="en-US" sz="1100" dirty="0">
              <a:solidFill>
                <a:srgbClr val="4A5568"/>
              </a:solidFill>
              <a:latin typeface="Roboto Mono" pitchFamily="49" charset="0"/>
            </a:endParaRPr>
          </a:p>
          <a:p>
            <a:pPr marL="0" indent="0">
              <a:buNone/>
            </a:pPr>
            <a:endParaRPr lang="en-US" sz="1100" dirty="0">
              <a:solidFill>
                <a:srgbClr val="4A5568"/>
              </a:solidFill>
              <a:latin typeface="Roboto Mono" pitchFamily="49" charset="0"/>
            </a:endParaRPr>
          </a:p>
          <a:p>
            <a:pPr marL="0" indent="0">
              <a:buNone/>
            </a:pPr>
            <a:endParaRPr lang="en-US" sz="1100" dirty="0">
              <a:solidFill>
                <a:srgbClr val="4A5568"/>
              </a:solidFill>
              <a:latin typeface="Roboto Mono" pitchFamily="49" charset="0"/>
            </a:endParaRPr>
          </a:p>
          <a:p>
            <a:pPr marL="0" indent="0">
              <a:buNone/>
            </a:pPr>
            <a:r>
              <a:rPr lang="en-US" sz="1100" b="0" i="0" dirty="0">
                <a:solidFill>
                  <a:srgbClr val="718096"/>
                </a:solidFill>
                <a:effectLst/>
                <a:latin typeface="Roboto Mono" pitchFamily="49" charset="0"/>
              </a:rPr>
              <a:t>MATCH</a:t>
            </a:r>
            <a:r>
              <a:rPr lang="en-US" sz="1100" b="0" i="0" dirty="0">
                <a:solidFill>
                  <a:srgbClr val="4A5568"/>
                </a:solidFill>
                <a:effectLst/>
                <a:latin typeface="Roboto Mono" pitchFamily="49" charset="0"/>
              </a:rPr>
              <a:t> (</a:t>
            </a:r>
            <a:r>
              <a:rPr lang="en-US" sz="1100" b="0" i="0" dirty="0" err="1">
                <a:solidFill>
                  <a:srgbClr val="4A5568"/>
                </a:solidFill>
                <a:effectLst/>
                <a:latin typeface="Roboto Mono" pitchFamily="49" charset="0"/>
              </a:rPr>
              <a:t>a:</a:t>
            </a:r>
            <a:r>
              <a:rPr lang="en-US" sz="1100" b="0" i="0" dirty="0" err="1">
                <a:solidFill>
                  <a:srgbClr val="3182CE"/>
                </a:solidFill>
                <a:effectLst/>
                <a:latin typeface="Roboto Mono" pitchFamily="49" charset="0"/>
              </a:rPr>
              <a:t>Movie</a:t>
            </a:r>
            <a:r>
              <a:rPr lang="en-US" sz="1100" b="0" i="0" dirty="0">
                <a:solidFill>
                  <a:srgbClr val="4A5568"/>
                </a:solidFill>
                <a:effectLst/>
                <a:latin typeface="Roboto Mono" pitchFamily="49" charset="0"/>
              </a:rPr>
              <a:t> {title: </a:t>
            </a:r>
            <a:r>
              <a:rPr lang="en-US" sz="1100" b="0" i="0" dirty="0">
                <a:solidFill>
                  <a:srgbClr val="2F855A"/>
                </a:solidFill>
                <a:effectLst/>
                <a:latin typeface="Roboto Mono" pitchFamily="49" charset="0"/>
              </a:rPr>
              <a:t>'Wall Street'</a:t>
            </a:r>
            <a:r>
              <a:rPr lang="en-US" sz="1100" b="0" i="0" dirty="0">
                <a:solidFill>
                  <a:srgbClr val="4A5568"/>
                </a:solidFill>
                <a:effectLst/>
                <a:latin typeface="Roboto Mono" pitchFamily="49" charset="0"/>
              </a:rPr>
              <a:t>}) </a:t>
            </a:r>
          </a:p>
          <a:p>
            <a:pPr marL="0" indent="0">
              <a:buNone/>
            </a:pPr>
            <a:r>
              <a:rPr lang="en-US" sz="1100" b="0" i="0" dirty="0">
                <a:solidFill>
                  <a:srgbClr val="718096"/>
                </a:solidFill>
                <a:effectLst/>
                <a:latin typeface="Roboto Mono" pitchFamily="49" charset="0"/>
              </a:rPr>
              <a:t>OPTIONAL</a:t>
            </a:r>
            <a:r>
              <a:rPr lang="en-US" sz="1100" b="0" i="0" dirty="0">
                <a:solidFill>
                  <a:srgbClr val="4A5568"/>
                </a:solidFill>
                <a:effectLst/>
                <a:latin typeface="Roboto Mono" pitchFamily="49" charset="0"/>
              </a:rPr>
              <a:t> </a:t>
            </a:r>
            <a:r>
              <a:rPr lang="en-US" sz="1100" b="0" i="0" dirty="0">
                <a:solidFill>
                  <a:srgbClr val="718096"/>
                </a:solidFill>
                <a:effectLst/>
                <a:latin typeface="Roboto Mono" pitchFamily="49" charset="0"/>
              </a:rPr>
              <a:t>MATCH</a:t>
            </a:r>
            <a:r>
              <a:rPr lang="en-US" sz="1100" b="0" i="0" dirty="0">
                <a:solidFill>
                  <a:srgbClr val="4A5568"/>
                </a:solidFill>
                <a:effectLst/>
                <a:latin typeface="Roboto Mono" pitchFamily="49" charset="0"/>
              </a:rPr>
              <a:t> (a)-[</a:t>
            </a:r>
            <a:r>
              <a:rPr lang="en-US" sz="1100" b="0" i="0" dirty="0" err="1">
                <a:solidFill>
                  <a:srgbClr val="4A5568"/>
                </a:solidFill>
                <a:effectLst/>
                <a:latin typeface="Roboto Mono" pitchFamily="49" charset="0"/>
              </a:rPr>
              <a:t>r:</a:t>
            </a:r>
            <a:r>
              <a:rPr lang="en-US" sz="1100" b="0" i="0" dirty="0" err="1">
                <a:solidFill>
                  <a:srgbClr val="3182CE"/>
                </a:solidFill>
                <a:effectLst/>
                <a:latin typeface="Roboto Mono" pitchFamily="49" charset="0"/>
              </a:rPr>
              <a:t>ACTED_IN</a:t>
            </a:r>
            <a:r>
              <a:rPr lang="en-US" sz="1100" b="0" i="0" dirty="0">
                <a:solidFill>
                  <a:srgbClr val="4A5568"/>
                </a:solidFill>
                <a:effectLst/>
                <a:latin typeface="Roboto Mono" pitchFamily="49" charset="0"/>
              </a:rPr>
              <a:t>]-&gt;() </a:t>
            </a:r>
          </a:p>
          <a:p>
            <a:pPr marL="0" indent="0">
              <a:buNone/>
            </a:pPr>
            <a:r>
              <a:rPr lang="en-US" sz="1100" b="0" i="0" dirty="0">
                <a:solidFill>
                  <a:srgbClr val="718096"/>
                </a:solidFill>
                <a:effectLst/>
                <a:latin typeface="Roboto Mono" pitchFamily="49" charset="0"/>
              </a:rPr>
              <a:t>RETURN</a:t>
            </a:r>
            <a:r>
              <a:rPr lang="en-US" sz="1100" b="0" i="0" dirty="0">
                <a:solidFill>
                  <a:srgbClr val="4A5568"/>
                </a:solidFill>
                <a:effectLst/>
                <a:latin typeface="Roboto Mono" pitchFamily="49" charset="0"/>
              </a:rPr>
              <a:t> </a:t>
            </a:r>
            <a:r>
              <a:rPr lang="en-US" sz="1100" b="0" i="0" dirty="0" err="1">
                <a:solidFill>
                  <a:srgbClr val="4A5568"/>
                </a:solidFill>
                <a:effectLst/>
                <a:latin typeface="Roboto Mono" pitchFamily="49" charset="0"/>
              </a:rPr>
              <a:t>a.title</a:t>
            </a:r>
            <a:r>
              <a:rPr lang="en-US" sz="1100" b="0" i="0" dirty="0">
                <a:solidFill>
                  <a:srgbClr val="4A5568"/>
                </a:solidFill>
                <a:effectLst/>
                <a:latin typeface="Roboto Mono" pitchFamily="49" charset="0"/>
              </a:rPr>
              <a:t>, r</a:t>
            </a:r>
          </a:p>
          <a:p>
            <a:pPr marL="0" indent="0">
              <a:buNone/>
            </a:pPr>
            <a:endParaRPr lang="en-US" sz="1100" dirty="0">
              <a:solidFill>
                <a:srgbClr val="4A5568"/>
              </a:solidFill>
              <a:latin typeface="Roboto Mono" pitchFamily="49" charset="0"/>
            </a:endParaRPr>
          </a:p>
          <a:p>
            <a:pPr marL="0" indent="0">
              <a:buNone/>
            </a:pPr>
            <a:r>
              <a:rPr lang="en-US" sz="1100" dirty="0" err="1">
                <a:solidFill>
                  <a:srgbClr val="4A5568"/>
                </a:solidFill>
                <a:latin typeface="Roboto Mono" pitchFamily="49" charset="0"/>
              </a:rPr>
              <a:t>a.title</a:t>
            </a:r>
            <a:r>
              <a:rPr lang="en-US" sz="1100" dirty="0">
                <a:solidFill>
                  <a:srgbClr val="4A5568"/>
                </a:solidFill>
                <a:latin typeface="Roboto Mono" pitchFamily="49" charset="0"/>
              </a:rPr>
              <a:t>							r</a:t>
            </a:r>
          </a:p>
          <a:p>
            <a:pPr marL="0" indent="0">
              <a:buNone/>
            </a:pPr>
            <a:r>
              <a:rPr lang="en-US" sz="1100" dirty="0">
                <a:solidFill>
                  <a:srgbClr val="4A5568"/>
                </a:solidFill>
                <a:latin typeface="Roboto Mono" pitchFamily="49" charset="0"/>
              </a:rPr>
              <a:t>"Wall Street"					&lt;null&gt;</a:t>
            </a:r>
            <a:endParaRPr lang="en-US" sz="1400" dirty="0"/>
          </a:p>
        </p:txBody>
      </p:sp>
    </p:spTree>
    <p:extLst>
      <p:ext uri="{BB962C8B-B14F-4D97-AF65-F5344CB8AC3E}">
        <p14:creationId xmlns:p14="http://schemas.microsoft.com/office/powerpoint/2010/main" val="30178671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DFC4-DB06-5B49-B4E1-D28BDE8C65F4}"/>
              </a:ext>
            </a:extLst>
          </p:cNvPr>
          <p:cNvSpPr>
            <a:spLocks noGrp="1"/>
          </p:cNvSpPr>
          <p:nvPr>
            <p:ph type="title"/>
          </p:nvPr>
        </p:nvSpPr>
        <p:spPr/>
        <p:txBody>
          <a:bodyPr/>
          <a:lstStyle/>
          <a:p>
            <a:r>
              <a:rPr lang="en-US" dirty="0"/>
              <a:t>Simple Paths</a:t>
            </a:r>
          </a:p>
        </p:txBody>
      </p:sp>
      <p:sp>
        <p:nvSpPr>
          <p:cNvPr id="3" name="Content Placeholder 2">
            <a:extLst>
              <a:ext uri="{FF2B5EF4-FFF2-40B4-BE49-F238E27FC236}">
                <a16:creationId xmlns:a16="http://schemas.microsoft.com/office/drawing/2014/main" id="{6A691037-F681-BB40-B10E-4D1E87447B62}"/>
              </a:ext>
            </a:extLst>
          </p:cNvPr>
          <p:cNvSpPr>
            <a:spLocks noGrp="1"/>
          </p:cNvSpPr>
          <p:nvPr>
            <p:ph idx="1"/>
          </p:nvPr>
        </p:nvSpPr>
        <p:spPr/>
        <p:txBody>
          <a:bodyPr/>
          <a:lstStyle/>
          <a:p>
            <a:r>
              <a:rPr lang="en-US" dirty="0"/>
              <a:t>Part of the MATCH</a:t>
            </a:r>
          </a:p>
          <a:p>
            <a:r>
              <a:rPr lang="en-US" dirty="0"/>
              <a:t>MATCH (start), (end), p = </a:t>
            </a:r>
            <a:r>
              <a:rPr lang="en-US" dirty="0" err="1"/>
              <a:t>shortestPath</a:t>
            </a:r>
            <a:r>
              <a:rPr lang="en-US" dirty="0"/>
              <a:t>(start-[*]-end) return p</a:t>
            </a:r>
          </a:p>
          <a:p>
            <a:pPr lvl="1"/>
            <a:r>
              <a:rPr lang="en-US" dirty="0"/>
              <a:t>match (</a:t>
            </a:r>
            <a:r>
              <a:rPr lang="en-US" dirty="0" err="1"/>
              <a:t>start:Person</a:t>
            </a:r>
            <a:r>
              <a:rPr lang="en-US" dirty="0"/>
              <a:t>{</a:t>
            </a:r>
            <a:r>
              <a:rPr lang="en-US" dirty="0" err="1"/>
              <a:t>name:"Robert</a:t>
            </a:r>
            <a:r>
              <a:rPr lang="en-US" dirty="0"/>
              <a:t> Zemeckis"}), </a:t>
            </a:r>
          </a:p>
          <a:p>
            <a:pPr lvl="1"/>
            <a:r>
              <a:rPr lang="en-US" dirty="0"/>
              <a:t>(</a:t>
            </a:r>
            <a:r>
              <a:rPr lang="en-US" dirty="0" err="1"/>
              <a:t>end:Person</a:t>
            </a:r>
            <a:r>
              <a:rPr lang="en-US" dirty="0"/>
              <a:t>{</a:t>
            </a:r>
            <a:r>
              <a:rPr lang="en-US" dirty="0" err="1"/>
              <a:t>name:"Hugh</a:t>
            </a:r>
            <a:r>
              <a:rPr lang="en-US" dirty="0"/>
              <a:t> Grant"}),</a:t>
            </a:r>
          </a:p>
          <a:p>
            <a:pPr lvl="1"/>
            <a:r>
              <a:rPr lang="en-US" dirty="0"/>
              <a:t>p = </a:t>
            </a:r>
            <a:r>
              <a:rPr lang="en-US" dirty="0" err="1"/>
              <a:t>shortestPath</a:t>
            </a:r>
            <a:r>
              <a:rPr lang="en-US" dirty="0"/>
              <a:t>((start)-[*]-(end))</a:t>
            </a:r>
          </a:p>
          <a:p>
            <a:pPr lvl="1"/>
            <a:r>
              <a:rPr lang="en-US" dirty="0"/>
              <a:t>return p</a:t>
            </a:r>
          </a:p>
          <a:p>
            <a:endParaRPr lang="en-US" dirty="0"/>
          </a:p>
        </p:txBody>
      </p:sp>
      <p:pic>
        <p:nvPicPr>
          <p:cNvPr id="5" name="Picture 4" descr="Text&#10;&#10;Description automatically generated">
            <a:extLst>
              <a:ext uri="{FF2B5EF4-FFF2-40B4-BE49-F238E27FC236}">
                <a16:creationId xmlns:a16="http://schemas.microsoft.com/office/drawing/2014/main" id="{F36B35B8-1B6A-DD43-A5DB-1F7F8242EFE0}"/>
              </a:ext>
            </a:extLst>
          </p:cNvPr>
          <p:cNvPicPr>
            <a:picLocks noChangeAspect="1"/>
          </p:cNvPicPr>
          <p:nvPr/>
        </p:nvPicPr>
        <p:blipFill>
          <a:blip r:embed="rId2"/>
          <a:stretch>
            <a:fillRect/>
          </a:stretch>
        </p:blipFill>
        <p:spPr>
          <a:xfrm>
            <a:off x="711200" y="3656094"/>
            <a:ext cx="3860800" cy="1168400"/>
          </a:xfrm>
          <a:prstGeom prst="rect">
            <a:avLst/>
          </a:prstGeom>
        </p:spPr>
      </p:pic>
      <p:pic>
        <p:nvPicPr>
          <p:cNvPr id="7" name="Picture 6" descr="Diagram&#10;&#10;Description automatically generated">
            <a:extLst>
              <a:ext uri="{FF2B5EF4-FFF2-40B4-BE49-F238E27FC236}">
                <a16:creationId xmlns:a16="http://schemas.microsoft.com/office/drawing/2014/main" id="{0C5806F8-1544-7240-BBE5-B92B2DA1FFAF}"/>
              </a:ext>
            </a:extLst>
          </p:cNvPr>
          <p:cNvPicPr>
            <a:picLocks noChangeAspect="1"/>
          </p:cNvPicPr>
          <p:nvPr/>
        </p:nvPicPr>
        <p:blipFill>
          <a:blip r:embed="rId3"/>
          <a:stretch>
            <a:fillRect/>
          </a:stretch>
        </p:blipFill>
        <p:spPr>
          <a:xfrm>
            <a:off x="6451600" y="2423643"/>
            <a:ext cx="1981200" cy="2235200"/>
          </a:xfrm>
          <a:prstGeom prst="rect">
            <a:avLst/>
          </a:prstGeom>
        </p:spPr>
      </p:pic>
    </p:spTree>
    <p:extLst>
      <p:ext uri="{BB962C8B-B14F-4D97-AF65-F5344CB8AC3E}">
        <p14:creationId xmlns:p14="http://schemas.microsoft.com/office/powerpoint/2010/main" val="3122248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Alternative: trust network</a:t>
            </a:r>
          </a:p>
        </p:txBody>
      </p:sp>
      <p:pic>
        <p:nvPicPr>
          <p:cNvPr id="4098" name="Picture 2" descr="https://hbr.org/resources/images/article_assets/hbr/9307/93406_C.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922" y="1187778"/>
            <a:ext cx="5099901" cy="3237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7805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07CB2-2CBA-F346-8005-E9143E506AA2}"/>
              </a:ext>
            </a:extLst>
          </p:cNvPr>
          <p:cNvSpPr>
            <a:spLocks noGrp="1"/>
          </p:cNvSpPr>
          <p:nvPr>
            <p:ph type="title"/>
          </p:nvPr>
        </p:nvSpPr>
        <p:spPr/>
        <p:txBody>
          <a:bodyPr/>
          <a:lstStyle/>
          <a:p>
            <a:r>
              <a:rPr lang="en-US" dirty="0"/>
              <a:t>Simple Paths</a:t>
            </a:r>
          </a:p>
        </p:txBody>
      </p:sp>
      <p:sp>
        <p:nvSpPr>
          <p:cNvPr id="3" name="Content Placeholder 2">
            <a:extLst>
              <a:ext uri="{FF2B5EF4-FFF2-40B4-BE49-F238E27FC236}">
                <a16:creationId xmlns:a16="http://schemas.microsoft.com/office/drawing/2014/main" id="{6D7A2664-2513-2745-926A-A45222397E63}"/>
              </a:ext>
            </a:extLst>
          </p:cNvPr>
          <p:cNvSpPr>
            <a:spLocks noGrp="1"/>
          </p:cNvSpPr>
          <p:nvPr>
            <p:ph idx="1"/>
          </p:nvPr>
        </p:nvSpPr>
        <p:spPr/>
        <p:txBody>
          <a:bodyPr/>
          <a:lstStyle/>
          <a:p>
            <a:r>
              <a:rPr lang="en-US" dirty="0" err="1"/>
              <a:t>shortestPath</a:t>
            </a:r>
            <a:r>
              <a:rPr lang="en-US" dirty="0"/>
              <a:t> </a:t>
            </a:r>
          </a:p>
          <a:p>
            <a:endParaRPr lang="en-US" dirty="0"/>
          </a:p>
          <a:p>
            <a:endParaRPr lang="en-US" dirty="0"/>
          </a:p>
          <a:p>
            <a:endParaRPr lang="en-US" dirty="0"/>
          </a:p>
          <a:p>
            <a:r>
              <a:rPr lang="en-US" dirty="0" err="1"/>
              <a:t>allshortestPaths</a:t>
            </a:r>
            <a:endParaRPr lang="en-US" dirty="0"/>
          </a:p>
        </p:txBody>
      </p:sp>
      <p:sp>
        <p:nvSpPr>
          <p:cNvPr id="4" name="TextBox 3">
            <a:extLst>
              <a:ext uri="{FF2B5EF4-FFF2-40B4-BE49-F238E27FC236}">
                <a16:creationId xmlns:a16="http://schemas.microsoft.com/office/drawing/2014/main" id="{101B093C-EF04-5142-926E-559FAC6BEA99}"/>
              </a:ext>
            </a:extLst>
          </p:cNvPr>
          <p:cNvSpPr txBox="1"/>
          <p:nvPr/>
        </p:nvSpPr>
        <p:spPr>
          <a:xfrm>
            <a:off x="1187776" y="1630837"/>
            <a:ext cx="6627043" cy="1384995"/>
          </a:xfrm>
          <a:prstGeom prst="rect">
            <a:avLst/>
          </a:prstGeom>
          <a:noFill/>
        </p:spPr>
        <p:txBody>
          <a:bodyPr wrap="square" rtlCol="0">
            <a:spAutoFit/>
          </a:bodyPr>
          <a:lstStyle/>
          <a:p>
            <a:r>
              <a:rPr lang="en-US" sz="1400" dirty="0"/>
              <a:t>MATCH</a:t>
            </a:r>
          </a:p>
          <a:p>
            <a:r>
              <a:rPr lang="en-US" sz="1400" dirty="0"/>
              <a:t>  (</a:t>
            </a:r>
            <a:r>
              <a:rPr lang="en-US" sz="1400" dirty="0" err="1"/>
              <a:t>charlie:Person</a:t>
            </a:r>
            <a:r>
              <a:rPr lang="en-US" sz="1400" dirty="0"/>
              <a:t> {name: 'Charlie Sheen'}),</a:t>
            </a:r>
          </a:p>
          <a:p>
            <a:r>
              <a:rPr lang="en-US" sz="1400" dirty="0"/>
              <a:t>  (</a:t>
            </a:r>
            <a:r>
              <a:rPr lang="en-US" sz="1400" dirty="0" err="1"/>
              <a:t>martin:Person</a:t>
            </a:r>
            <a:r>
              <a:rPr lang="en-US" sz="1400" dirty="0"/>
              <a:t> {name: 'Martin Sheen'}),</a:t>
            </a:r>
          </a:p>
          <a:p>
            <a:r>
              <a:rPr lang="en-US" sz="1400" dirty="0"/>
              <a:t>  p = </a:t>
            </a:r>
            <a:r>
              <a:rPr lang="en-US" sz="1400" dirty="0" err="1"/>
              <a:t>shortestPath</a:t>
            </a:r>
            <a:r>
              <a:rPr lang="en-US" sz="1400" dirty="0"/>
              <a:t>((</a:t>
            </a:r>
            <a:r>
              <a:rPr lang="en-US" sz="1400" dirty="0" err="1"/>
              <a:t>charlie</a:t>
            </a:r>
            <a:r>
              <a:rPr lang="en-US" sz="1400" dirty="0"/>
              <a:t>)-[*]-(martin))</a:t>
            </a:r>
          </a:p>
          <a:p>
            <a:r>
              <a:rPr lang="en-US" sz="1400" dirty="0"/>
              <a:t>WHERE none(r IN relationships(p) WHERE type(r) = 'FATHER_OF')</a:t>
            </a:r>
          </a:p>
          <a:p>
            <a:r>
              <a:rPr lang="en-US" sz="1400" dirty="0"/>
              <a:t>RETURN p, length(p)</a:t>
            </a:r>
          </a:p>
        </p:txBody>
      </p:sp>
      <p:sp>
        <p:nvSpPr>
          <p:cNvPr id="5" name="TextBox 4">
            <a:extLst>
              <a:ext uri="{FF2B5EF4-FFF2-40B4-BE49-F238E27FC236}">
                <a16:creationId xmlns:a16="http://schemas.microsoft.com/office/drawing/2014/main" id="{9445BA59-A8E5-AF43-90C8-4FDCCA7A5C6B}"/>
              </a:ext>
            </a:extLst>
          </p:cNvPr>
          <p:cNvSpPr txBox="1"/>
          <p:nvPr/>
        </p:nvSpPr>
        <p:spPr>
          <a:xfrm>
            <a:off x="1187776" y="3446518"/>
            <a:ext cx="6815580" cy="1169551"/>
          </a:xfrm>
          <a:prstGeom prst="rect">
            <a:avLst/>
          </a:prstGeom>
          <a:noFill/>
        </p:spPr>
        <p:txBody>
          <a:bodyPr wrap="square" rtlCol="0">
            <a:spAutoFit/>
          </a:bodyPr>
          <a:lstStyle/>
          <a:p>
            <a:r>
              <a:rPr lang="en-US" sz="1400" dirty="0"/>
              <a:t>MATCH</a:t>
            </a:r>
          </a:p>
          <a:p>
            <a:r>
              <a:rPr lang="en-US" sz="1400" dirty="0"/>
              <a:t>  (</a:t>
            </a:r>
            <a:r>
              <a:rPr lang="en-US" sz="1400" dirty="0" err="1"/>
              <a:t>martin:Person</a:t>
            </a:r>
            <a:r>
              <a:rPr lang="en-US" sz="1400" dirty="0"/>
              <a:t> {name: 'Martin Sheen'} ),</a:t>
            </a:r>
          </a:p>
          <a:p>
            <a:r>
              <a:rPr lang="en-US" sz="1400" dirty="0"/>
              <a:t>  (</a:t>
            </a:r>
            <a:r>
              <a:rPr lang="en-US" sz="1400" dirty="0" err="1"/>
              <a:t>michael:Person</a:t>
            </a:r>
            <a:r>
              <a:rPr lang="en-US" sz="1400" dirty="0"/>
              <a:t> {name: 'Michael Douglas'}),</a:t>
            </a:r>
          </a:p>
          <a:p>
            <a:r>
              <a:rPr lang="en-US" sz="1400" dirty="0"/>
              <a:t>  p = </a:t>
            </a:r>
            <a:r>
              <a:rPr lang="en-US" sz="1400" dirty="0" err="1"/>
              <a:t>allShortestPaths</a:t>
            </a:r>
            <a:r>
              <a:rPr lang="en-US" sz="1400" dirty="0"/>
              <a:t>((martin)-[*]-(</a:t>
            </a:r>
            <a:r>
              <a:rPr lang="en-US" sz="1400" dirty="0" err="1"/>
              <a:t>michael</a:t>
            </a:r>
            <a:r>
              <a:rPr lang="en-US" sz="1400" dirty="0"/>
              <a:t>))</a:t>
            </a:r>
          </a:p>
          <a:p>
            <a:r>
              <a:rPr lang="en-US" sz="1400" dirty="0"/>
              <a:t>RETURN p, length(p)</a:t>
            </a:r>
          </a:p>
        </p:txBody>
      </p:sp>
      <p:pic>
        <p:nvPicPr>
          <p:cNvPr id="7" name="Picture 6" descr="Diagram&#10;&#10;Description automatically generated">
            <a:extLst>
              <a:ext uri="{FF2B5EF4-FFF2-40B4-BE49-F238E27FC236}">
                <a16:creationId xmlns:a16="http://schemas.microsoft.com/office/drawing/2014/main" id="{6181F5A0-82E0-B963-E888-46B5956E166D}"/>
              </a:ext>
            </a:extLst>
          </p:cNvPr>
          <p:cNvPicPr>
            <a:picLocks noChangeAspect="1"/>
          </p:cNvPicPr>
          <p:nvPr/>
        </p:nvPicPr>
        <p:blipFill>
          <a:blip r:embed="rId2"/>
          <a:stretch>
            <a:fillRect/>
          </a:stretch>
        </p:blipFill>
        <p:spPr>
          <a:xfrm>
            <a:off x="6901132" y="3179328"/>
            <a:ext cx="1724719" cy="1643096"/>
          </a:xfrm>
          <a:prstGeom prst="rect">
            <a:avLst/>
          </a:prstGeom>
        </p:spPr>
      </p:pic>
      <p:pic>
        <p:nvPicPr>
          <p:cNvPr id="9" name="Picture 8" descr="Diagram&#10;&#10;Description automatically generated">
            <a:extLst>
              <a:ext uri="{FF2B5EF4-FFF2-40B4-BE49-F238E27FC236}">
                <a16:creationId xmlns:a16="http://schemas.microsoft.com/office/drawing/2014/main" id="{5E8A40CC-09B4-16AC-E635-44DACDB73303}"/>
              </a:ext>
            </a:extLst>
          </p:cNvPr>
          <p:cNvPicPr>
            <a:picLocks noChangeAspect="1"/>
          </p:cNvPicPr>
          <p:nvPr/>
        </p:nvPicPr>
        <p:blipFill>
          <a:blip r:embed="rId3"/>
          <a:stretch>
            <a:fillRect/>
          </a:stretch>
        </p:blipFill>
        <p:spPr>
          <a:xfrm>
            <a:off x="6864316" y="1123611"/>
            <a:ext cx="1798349" cy="1643096"/>
          </a:xfrm>
          <a:prstGeom prst="rect">
            <a:avLst/>
          </a:prstGeom>
        </p:spPr>
      </p:pic>
    </p:spTree>
    <p:extLst>
      <p:ext uri="{BB962C8B-B14F-4D97-AF65-F5344CB8AC3E}">
        <p14:creationId xmlns:p14="http://schemas.microsoft.com/office/powerpoint/2010/main" val="6310505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Useful Queries</a:t>
            </a:r>
          </a:p>
        </p:txBody>
      </p:sp>
      <p:sp>
        <p:nvSpPr>
          <p:cNvPr id="3" name="Content Placeholder 2"/>
          <p:cNvSpPr>
            <a:spLocks noGrp="1"/>
          </p:cNvSpPr>
          <p:nvPr>
            <p:ph idx="1"/>
          </p:nvPr>
        </p:nvSpPr>
        <p:spPr>
          <a:xfrm>
            <a:off x="457200" y="1040384"/>
            <a:ext cx="8229600" cy="3554239"/>
          </a:xfrm>
        </p:spPr>
        <p:txBody>
          <a:bodyPr>
            <a:normAutofit/>
          </a:bodyPr>
          <a:lstStyle/>
          <a:p>
            <a:r>
              <a:rPr lang="en-US" sz="1600" dirty="0"/>
              <a:t>Find the unique labels and relationships that appear in the database:</a:t>
            </a:r>
          </a:p>
          <a:p>
            <a:endParaRPr lang="pt-BR" sz="1600" dirty="0"/>
          </a:p>
          <a:p>
            <a:pPr marL="0" indent="0">
              <a:buNone/>
            </a:pPr>
            <a:endParaRPr lang="en-US" sz="1600" dirty="0"/>
          </a:p>
          <a:p>
            <a:r>
              <a:rPr lang="en-US" sz="1600" dirty="0"/>
              <a:t>Find all nodes that have a specific property:</a:t>
            </a:r>
          </a:p>
          <a:p>
            <a:endParaRPr lang="en-US" sz="1600" dirty="0"/>
          </a:p>
          <a:p>
            <a:endParaRPr lang="en-US" sz="1600" dirty="0"/>
          </a:p>
          <a:p>
            <a:endParaRPr lang="en-US" sz="1600" dirty="0"/>
          </a:p>
          <a:p>
            <a:r>
              <a:rPr lang="en-US" sz="1600" dirty="0"/>
              <a:t>Find all nodes that have a specific relationship (regardless of the direction):</a:t>
            </a:r>
          </a:p>
          <a:p>
            <a:endParaRPr lang="en-US" sz="1600" dirty="0"/>
          </a:p>
          <a:p>
            <a:endParaRPr lang="en-US" sz="1600" dirty="0"/>
          </a:p>
          <a:p>
            <a:r>
              <a:rPr lang="en-US" sz="1600" dirty="0"/>
              <a:t>Show the nodes and a count of the number of relationships that they have:</a:t>
            </a:r>
            <a:endParaRPr lang="pt-BR" sz="1600" dirty="0"/>
          </a:p>
        </p:txBody>
      </p:sp>
      <p:pic>
        <p:nvPicPr>
          <p:cNvPr id="7" name="Picture 6">
            <a:extLst>
              <a:ext uri="{FF2B5EF4-FFF2-40B4-BE49-F238E27FC236}">
                <a16:creationId xmlns:a16="http://schemas.microsoft.com/office/drawing/2014/main" id="{1E15F0E2-6DCA-194F-9E8F-DB3444485AE5}"/>
              </a:ext>
            </a:extLst>
          </p:cNvPr>
          <p:cNvPicPr>
            <a:picLocks noChangeAspect="1"/>
          </p:cNvPicPr>
          <p:nvPr/>
        </p:nvPicPr>
        <p:blipFill>
          <a:blip r:embed="rId3"/>
          <a:stretch>
            <a:fillRect/>
          </a:stretch>
        </p:blipFill>
        <p:spPr>
          <a:xfrm>
            <a:off x="1342009" y="1332704"/>
            <a:ext cx="6429875" cy="619747"/>
          </a:xfrm>
          <a:prstGeom prst="rect">
            <a:avLst/>
          </a:prstGeom>
        </p:spPr>
      </p:pic>
      <p:pic>
        <p:nvPicPr>
          <p:cNvPr id="9" name="Picture 8">
            <a:extLst>
              <a:ext uri="{FF2B5EF4-FFF2-40B4-BE49-F238E27FC236}">
                <a16:creationId xmlns:a16="http://schemas.microsoft.com/office/drawing/2014/main" id="{F1FB17E9-93FE-5B44-BC45-FEA525CFB795}"/>
              </a:ext>
            </a:extLst>
          </p:cNvPr>
          <p:cNvPicPr>
            <a:picLocks noChangeAspect="1"/>
          </p:cNvPicPr>
          <p:nvPr/>
        </p:nvPicPr>
        <p:blipFill>
          <a:blip r:embed="rId4"/>
          <a:stretch>
            <a:fillRect/>
          </a:stretch>
        </p:blipFill>
        <p:spPr>
          <a:xfrm>
            <a:off x="1342009" y="2276719"/>
            <a:ext cx="6429874" cy="772357"/>
          </a:xfrm>
          <a:prstGeom prst="rect">
            <a:avLst/>
          </a:prstGeom>
        </p:spPr>
      </p:pic>
      <p:pic>
        <p:nvPicPr>
          <p:cNvPr id="11" name="Picture 10">
            <a:extLst>
              <a:ext uri="{FF2B5EF4-FFF2-40B4-BE49-F238E27FC236}">
                <a16:creationId xmlns:a16="http://schemas.microsoft.com/office/drawing/2014/main" id="{A450DAD1-87B4-5643-A794-517C74CAC5F4}"/>
              </a:ext>
            </a:extLst>
          </p:cNvPr>
          <p:cNvPicPr>
            <a:picLocks noChangeAspect="1"/>
          </p:cNvPicPr>
          <p:nvPr/>
        </p:nvPicPr>
        <p:blipFill>
          <a:blip r:embed="rId5"/>
          <a:stretch>
            <a:fillRect/>
          </a:stretch>
        </p:blipFill>
        <p:spPr>
          <a:xfrm>
            <a:off x="1357063" y="3373344"/>
            <a:ext cx="6429874" cy="602194"/>
          </a:xfrm>
          <a:prstGeom prst="rect">
            <a:avLst/>
          </a:prstGeom>
        </p:spPr>
      </p:pic>
      <p:pic>
        <p:nvPicPr>
          <p:cNvPr id="13" name="Picture 12">
            <a:extLst>
              <a:ext uri="{FF2B5EF4-FFF2-40B4-BE49-F238E27FC236}">
                <a16:creationId xmlns:a16="http://schemas.microsoft.com/office/drawing/2014/main" id="{EA03100B-D706-244B-A1E1-9A94525A0C45}"/>
              </a:ext>
            </a:extLst>
          </p:cNvPr>
          <p:cNvPicPr>
            <a:picLocks noChangeAspect="1"/>
          </p:cNvPicPr>
          <p:nvPr/>
        </p:nvPicPr>
        <p:blipFill>
          <a:blip r:embed="rId6"/>
          <a:stretch>
            <a:fillRect/>
          </a:stretch>
        </p:blipFill>
        <p:spPr>
          <a:xfrm>
            <a:off x="1357063" y="4262566"/>
            <a:ext cx="6429874" cy="757598"/>
          </a:xfrm>
          <a:prstGeom prst="rect">
            <a:avLst/>
          </a:prstGeom>
        </p:spPr>
      </p:pic>
    </p:spTree>
    <p:extLst>
      <p:ext uri="{BB962C8B-B14F-4D97-AF65-F5344CB8AC3E}">
        <p14:creationId xmlns:p14="http://schemas.microsoft.com/office/powerpoint/2010/main" val="12761286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9074" y="1099219"/>
            <a:ext cx="5467541" cy="3682592"/>
          </a:xfrm>
        </p:spPr>
        <p:txBody>
          <a:bodyPr>
            <a:normAutofit/>
          </a:bodyPr>
          <a:lstStyle/>
          <a:p>
            <a:pPr marL="0" indent="0">
              <a:buNone/>
            </a:pPr>
            <a:r>
              <a:rPr lang="en-US" sz="900" dirty="0"/>
              <a:t>CREATE </a:t>
            </a:r>
          </a:p>
          <a:p>
            <a:pPr marL="0" indent="0">
              <a:buNone/>
            </a:pPr>
            <a:r>
              <a:rPr lang="en-US" sz="900" dirty="0"/>
              <a:t>(person1:Person {</a:t>
            </a:r>
            <a:r>
              <a:rPr lang="en-US" sz="900" dirty="0" err="1"/>
              <a:t>name:'Alice</a:t>
            </a:r>
            <a:r>
              <a:rPr lang="en-US" sz="900" dirty="0"/>
              <a:t>', </a:t>
            </a:r>
            <a:r>
              <a:rPr lang="en-US" sz="900" dirty="0" err="1"/>
              <a:t>attitude:'Friendly</a:t>
            </a:r>
            <a:r>
              <a:rPr lang="en-US" sz="900" dirty="0"/>
              <a:t>'}),</a:t>
            </a:r>
          </a:p>
          <a:p>
            <a:pPr marL="0" indent="0">
              <a:buNone/>
            </a:pPr>
            <a:r>
              <a:rPr lang="en-US" sz="900" dirty="0"/>
              <a:t>(person2:Person {</a:t>
            </a:r>
            <a:r>
              <a:rPr lang="en-US" sz="900" dirty="0" err="1"/>
              <a:t>name:'Bob</a:t>
            </a:r>
            <a:r>
              <a:rPr lang="en-US" sz="900" dirty="0"/>
              <a:t>', </a:t>
            </a:r>
            <a:r>
              <a:rPr lang="en-US" sz="900" dirty="0" err="1"/>
              <a:t>attitude:'Scary</a:t>
            </a:r>
            <a:r>
              <a:rPr lang="en-US" sz="900" dirty="0"/>
              <a:t>'}),</a:t>
            </a:r>
          </a:p>
          <a:p>
            <a:pPr marL="0" indent="0">
              <a:buNone/>
            </a:pPr>
            <a:r>
              <a:rPr lang="en-US" sz="900" dirty="0"/>
              <a:t> (person3:Person {</a:t>
            </a:r>
            <a:r>
              <a:rPr lang="en-US" sz="900" dirty="0" err="1"/>
              <a:t>name:'Carly</a:t>
            </a:r>
            <a:r>
              <a:rPr lang="en-US" sz="900" dirty="0"/>
              <a:t>', </a:t>
            </a:r>
            <a:r>
              <a:rPr lang="en-US" sz="900" dirty="0" err="1"/>
              <a:t>attitude:'Friendly</a:t>
            </a:r>
            <a:r>
              <a:rPr lang="en-US" sz="900" dirty="0"/>
              <a:t>'}),</a:t>
            </a:r>
          </a:p>
          <a:p>
            <a:pPr marL="0" indent="0">
              <a:buNone/>
            </a:pPr>
            <a:r>
              <a:rPr lang="en-US" sz="900" dirty="0"/>
              <a:t> (person4:Person {</a:t>
            </a:r>
            <a:r>
              <a:rPr lang="en-US" sz="900" dirty="0" err="1"/>
              <a:t>name:'Dave</a:t>
            </a:r>
            <a:r>
              <a:rPr lang="en-US" sz="900" dirty="0"/>
              <a:t>', </a:t>
            </a:r>
            <a:r>
              <a:rPr lang="en-US" sz="900" dirty="0" err="1"/>
              <a:t>attitude:'Reticent</a:t>
            </a:r>
            <a:r>
              <a:rPr lang="en-US" sz="900" dirty="0"/>
              <a:t>'}),</a:t>
            </a:r>
          </a:p>
          <a:p>
            <a:pPr marL="0" indent="0">
              <a:buNone/>
            </a:pPr>
            <a:r>
              <a:rPr lang="en-US" sz="900" dirty="0"/>
              <a:t> (person5:Person {</a:t>
            </a:r>
            <a:r>
              <a:rPr lang="en-US" sz="900" dirty="0" err="1"/>
              <a:t>name:'Evelyn</a:t>
            </a:r>
            <a:r>
              <a:rPr lang="en-US" sz="900" dirty="0"/>
              <a:t>', </a:t>
            </a:r>
            <a:r>
              <a:rPr lang="en-US" sz="900" dirty="0" err="1"/>
              <a:t>attitude:'Scary</a:t>
            </a:r>
            <a:r>
              <a:rPr lang="en-US" sz="900" dirty="0"/>
              <a:t>'}),</a:t>
            </a:r>
          </a:p>
          <a:p>
            <a:pPr marL="0" indent="0">
              <a:buNone/>
            </a:pPr>
            <a:r>
              <a:rPr lang="en-US" sz="900" dirty="0"/>
              <a:t>	(person1)-[:FRIEND_OF]-&gt;(person2),</a:t>
            </a:r>
          </a:p>
          <a:p>
            <a:pPr marL="0" indent="0">
              <a:buNone/>
            </a:pPr>
            <a:r>
              <a:rPr lang="en-US" sz="900" dirty="0"/>
              <a:t>	(person2)-[:FRIEND_OF]-&gt;(person1),</a:t>
            </a:r>
          </a:p>
          <a:p>
            <a:pPr marL="0" indent="0">
              <a:buNone/>
            </a:pPr>
            <a:r>
              <a:rPr lang="en-US" sz="900" dirty="0"/>
              <a:t>	(person2)-[:FRIEND_OF]-&gt;(person3),</a:t>
            </a:r>
          </a:p>
          <a:p>
            <a:pPr marL="0" indent="0">
              <a:buNone/>
            </a:pPr>
            <a:r>
              <a:rPr lang="en-US" sz="900" dirty="0"/>
              <a:t>    	(person3)-[:FRIEND_OF]-&gt;(person2),</a:t>
            </a:r>
          </a:p>
          <a:p>
            <a:pPr marL="0" indent="0">
              <a:buNone/>
            </a:pPr>
            <a:r>
              <a:rPr lang="en-US" sz="900" dirty="0"/>
              <a:t>	(person3)-[:FRIEND_OF]-&gt;(person4),</a:t>
            </a:r>
          </a:p>
          <a:p>
            <a:pPr marL="0" indent="0">
              <a:buNone/>
            </a:pPr>
            <a:r>
              <a:rPr lang="en-US" sz="900" dirty="0"/>
              <a:t>	(person4)-[:FRIEND_OF]-&gt;(person3),</a:t>
            </a:r>
          </a:p>
          <a:p>
            <a:pPr marL="0" indent="0">
              <a:buNone/>
            </a:pPr>
            <a:r>
              <a:rPr lang="en-US" sz="900" dirty="0"/>
              <a:t>	(person4)-[:FRIEND_OF]-&gt;(person5),</a:t>
            </a:r>
          </a:p>
          <a:p>
            <a:pPr marL="0" indent="0">
              <a:buNone/>
            </a:pPr>
            <a:r>
              <a:rPr lang="en-US" sz="900" dirty="0"/>
              <a:t>	(person5)-[:FRIEND_OF]-&gt;(person4),	</a:t>
            </a:r>
          </a:p>
          <a:p>
            <a:pPr marL="0" indent="0">
              <a:buNone/>
            </a:pPr>
            <a:r>
              <a:rPr lang="en-US" sz="900" dirty="0"/>
              <a:t>	</a:t>
            </a:r>
          </a:p>
          <a:p>
            <a:pPr marL="0" indent="0">
              <a:buNone/>
            </a:pPr>
            <a:r>
              <a:rPr lang="en-US" sz="900" dirty="0"/>
              <a:t>	</a:t>
            </a:r>
          </a:p>
          <a:p>
            <a:pPr marL="0" indent="0">
              <a:buNone/>
            </a:pPr>
            <a:r>
              <a:rPr lang="en-US" sz="900" dirty="0"/>
              <a:t>	(company1:Company {</a:t>
            </a:r>
            <a:r>
              <a:rPr lang="en-US" sz="900" dirty="0" err="1"/>
              <a:t>Name:'Enron</a:t>
            </a:r>
            <a:r>
              <a:rPr lang="en-US" sz="900" dirty="0"/>
              <a:t>'}),</a:t>
            </a:r>
          </a:p>
          <a:p>
            <a:pPr marL="0" indent="0">
              <a:buNone/>
            </a:pPr>
            <a:r>
              <a:rPr lang="en-US" sz="900" dirty="0"/>
              <a:t>	(company2:Company {</a:t>
            </a:r>
            <a:r>
              <a:rPr lang="en-US" sz="900" dirty="0" err="1"/>
              <a:t>Name:'AT&amp;T</a:t>
            </a:r>
            <a:r>
              <a:rPr lang="en-US" sz="900" dirty="0"/>
              <a:t>'}),</a:t>
            </a:r>
          </a:p>
          <a:p>
            <a:pPr marL="0" indent="0">
              <a:buNone/>
            </a:pPr>
            <a:r>
              <a:rPr lang="en-US" sz="900" dirty="0"/>
              <a:t>(person1) -[:WORKS_AT {tenure:7}]-&gt;(company1),</a:t>
            </a:r>
          </a:p>
          <a:p>
            <a:pPr marL="0" indent="0">
              <a:buNone/>
            </a:pPr>
            <a:r>
              <a:rPr lang="en-US" sz="900" dirty="0"/>
              <a:t>(person2) -[:WORKS_AT {tenure:12}]-&gt;(company2),</a:t>
            </a:r>
          </a:p>
          <a:p>
            <a:pPr marL="0" indent="0">
              <a:buNone/>
            </a:pPr>
            <a:r>
              <a:rPr lang="en-US" sz="900" dirty="0"/>
              <a:t>(person5) -[:WORKS_AT {tenure:3}]-&gt;(company2);</a:t>
            </a:r>
          </a:p>
        </p:txBody>
      </p:sp>
      <p:sp>
        <p:nvSpPr>
          <p:cNvPr id="4" name="Title 1"/>
          <p:cNvSpPr>
            <a:spLocks noGrp="1"/>
          </p:cNvSpPr>
          <p:nvPr>
            <p:ph type="title"/>
          </p:nvPr>
        </p:nvSpPr>
        <p:spPr>
          <a:xfrm>
            <a:off x="443060" y="255685"/>
            <a:ext cx="8446415" cy="843534"/>
          </a:xfrm>
        </p:spPr>
        <p:txBody>
          <a:bodyPr>
            <a:normAutofit fontScale="90000"/>
          </a:bodyPr>
          <a:lstStyle/>
          <a:p>
            <a:r>
              <a:rPr lang="en-US" dirty="0"/>
              <a:t>Create a new network with a different type of node	</a:t>
            </a:r>
          </a:p>
        </p:txBody>
      </p:sp>
    </p:spTree>
    <p:extLst>
      <p:ext uri="{BB962C8B-B14F-4D97-AF65-F5344CB8AC3E}">
        <p14:creationId xmlns:p14="http://schemas.microsoft.com/office/powerpoint/2010/main" val="27600408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9074" y="236831"/>
            <a:ext cx="5467541" cy="532896"/>
          </a:xfrm>
        </p:spPr>
        <p:txBody>
          <a:bodyPr>
            <a:normAutofit fontScale="90000"/>
          </a:bodyPr>
          <a:lstStyle/>
          <a:p>
            <a:r>
              <a:rPr lang="en-US" dirty="0"/>
              <a:t>Explore the new network</a:t>
            </a:r>
          </a:p>
        </p:txBody>
      </p:sp>
      <p:sp>
        <p:nvSpPr>
          <p:cNvPr id="3" name="Content Placeholder 2"/>
          <p:cNvSpPr>
            <a:spLocks noGrp="1"/>
          </p:cNvSpPr>
          <p:nvPr>
            <p:ph idx="1"/>
          </p:nvPr>
        </p:nvSpPr>
        <p:spPr>
          <a:xfrm>
            <a:off x="1036947" y="952108"/>
            <a:ext cx="7795967" cy="3239846"/>
          </a:xfrm>
        </p:spPr>
        <p:txBody>
          <a:bodyPr>
            <a:normAutofit fontScale="92500" lnSpcReduction="10000"/>
          </a:bodyPr>
          <a:lstStyle/>
          <a:p>
            <a:pPr marL="0" indent="0">
              <a:buNone/>
            </a:pPr>
            <a:endParaRPr lang="en-US" sz="1600" dirty="0"/>
          </a:p>
          <a:p>
            <a:pPr marL="0" indent="0">
              <a:buNone/>
            </a:pPr>
            <a:endParaRPr lang="en-US" sz="1600" dirty="0"/>
          </a:p>
          <a:p>
            <a:pPr marL="0" indent="0">
              <a:buNone/>
            </a:pPr>
            <a:r>
              <a:rPr lang="en-US" sz="1600" dirty="0"/>
              <a:t>MATCH (p1:Person {</a:t>
            </a:r>
            <a:r>
              <a:rPr lang="en-US" sz="1600" dirty="0" err="1"/>
              <a:t>name:"Evelyn</a:t>
            </a:r>
            <a:r>
              <a:rPr lang="en-US" sz="1600" dirty="0"/>
              <a:t>"}),(c1:Company {</a:t>
            </a:r>
            <a:r>
              <a:rPr lang="en-US" sz="1600" dirty="0" err="1"/>
              <a:t>Name:"Enron</a:t>
            </a:r>
            <a:r>
              <a:rPr lang="en-US" sz="1600" dirty="0"/>
              <a:t>"}), </a:t>
            </a:r>
          </a:p>
          <a:p>
            <a:pPr marL="0" indent="0">
              <a:buNone/>
            </a:pPr>
            <a:r>
              <a:rPr lang="en-US" sz="1600" dirty="0"/>
              <a:t>      p=</a:t>
            </a:r>
            <a:r>
              <a:rPr lang="en-US" sz="1600" dirty="0" err="1"/>
              <a:t>shortestPath</a:t>
            </a:r>
            <a:r>
              <a:rPr lang="en-US" sz="1600" dirty="0"/>
              <a:t>((p1)-[*]-(c1)) </a:t>
            </a:r>
          </a:p>
          <a:p>
            <a:pPr marL="0" indent="0">
              <a:buNone/>
            </a:pPr>
            <a:r>
              <a:rPr lang="en-US" sz="1600" dirty="0"/>
              <a:t>      RETURN p</a:t>
            </a:r>
          </a:p>
          <a:p>
            <a:pPr marL="0" indent="0">
              <a:buNone/>
            </a:pPr>
            <a:endParaRPr lang="en-US" sz="1600" dirty="0"/>
          </a:p>
          <a:p>
            <a:pPr marL="0" indent="0">
              <a:buNone/>
            </a:pPr>
            <a:r>
              <a:rPr lang="en-US" sz="1600" dirty="0"/>
              <a:t>MATCH (</a:t>
            </a:r>
            <a:r>
              <a:rPr lang="en-US" sz="1600" dirty="0" err="1"/>
              <a:t>p:Person</a:t>
            </a:r>
            <a:r>
              <a:rPr lang="en-US" sz="1600" dirty="0"/>
              <a:t> {</a:t>
            </a:r>
            <a:r>
              <a:rPr lang="en-US" sz="1600" dirty="0" err="1"/>
              <a:t>attitude:'Friendly</a:t>
            </a:r>
            <a:r>
              <a:rPr lang="en-US" sz="1600" dirty="0"/>
              <a:t>'}) RETURN p</a:t>
            </a:r>
          </a:p>
          <a:p>
            <a:pPr marL="0" indent="0">
              <a:buNone/>
            </a:pPr>
            <a:r>
              <a:rPr lang="en-US" sz="1600" dirty="0"/>
              <a:t>MATCH (</a:t>
            </a:r>
            <a:r>
              <a:rPr lang="en-US" sz="1600" dirty="0" err="1"/>
              <a:t>p:Person</a:t>
            </a:r>
            <a:r>
              <a:rPr lang="en-US" sz="1600" dirty="0"/>
              <a:t> {</a:t>
            </a:r>
            <a:r>
              <a:rPr lang="en-US" sz="1600" dirty="0" err="1"/>
              <a:t>attitude:'Scary</a:t>
            </a:r>
            <a:r>
              <a:rPr lang="en-US" sz="1600" dirty="0"/>
              <a:t>'}) RETURN p</a:t>
            </a:r>
          </a:p>
          <a:p>
            <a:pPr marL="0" indent="0">
              <a:buNone/>
            </a:pPr>
            <a:endParaRPr lang="en-US" sz="1600" dirty="0"/>
          </a:p>
          <a:p>
            <a:pPr marL="0" indent="0">
              <a:buNone/>
            </a:pPr>
            <a:endParaRPr lang="en-US" sz="1600" dirty="0"/>
          </a:p>
          <a:p>
            <a:pPr marL="0" indent="0">
              <a:buNone/>
            </a:pPr>
            <a:r>
              <a:rPr lang="en-US" sz="1600" dirty="0"/>
              <a:t>MATCH (n) -[</a:t>
            </a:r>
            <a:r>
              <a:rPr lang="en-US" sz="1600" dirty="0" err="1"/>
              <a:t>rel:WORKS_AT</a:t>
            </a:r>
            <a:r>
              <a:rPr lang="en-US" sz="1600" dirty="0"/>
              <a:t>]-&gt;(</a:t>
            </a:r>
            <a:r>
              <a:rPr lang="en-US" sz="1600" dirty="0" err="1"/>
              <a:t>c:Company</a:t>
            </a:r>
            <a:r>
              <a:rPr lang="en-US" sz="1600" dirty="0"/>
              <a:t> {</a:t>
            </a:r>
            <a:r>
              <a:rPr lang="en-US" sz="1600" dirty="0" err="1"/>
              <a:t>Name:"AT&amp;T</a:t>
            </a:r>
            <a:r>
              <a:rPr lang="en-US" sz="1600" dirty="0"/>
              <a:t>"}) RETURN </a:t>
            </a:r>
            <a:r>
              <a:rPr lang="en-US" sz="1600" dirty="0" err="1"/>
              <a:t>n,c</a:t>
            </a:r>
            <a:r>
              <a:rPr lang="en-US" sz="1600" dirty="0"/>
              <a:t>;</a:t>
            </a:r>
          </a:p>
          <a:p>
            <a:pPr marL="0" indent="0">
              <a:buNone/>
            </a:pPr>
            <a:r>
              <a:rPr lang="en-US" sz="1600" dirty="0"/>
              <a:t>MATCH (n) -[</a:t>
            </a:r>
            <a:r>
              <a:rPr lang="en-US" sz="1600" dirty="0" err="1"/>
              <a:t>rel:WORKS_AT</a:t>
            </a:r>
            <a:r>
              <a:rPr lang="en-US" sz="1600" dirty="0"/>
              <a:t>]-&gt;(</a:t>
            </a:r>
            <a:r>
              <a:rPr lang="en-US" sz="1600" dirty="0" err="1"/>
              <a:t>c:Company</a:t>
            </a:r>
            <a:r>
              <a:rPr lang="en-US" sz="1600" dirty="0"/>
              <a:t> {</a:t>
            </a:r>
            <a:r>
              <a:rPr lang="en-US" sz="1600" dirty="0" err="1"/>
              <a:t>Name:"AT&amp;T</a:t>
            </a:r>
            <a:r>
              <a:rPr lang="en-US" sz="1600" dirty="0"/>
              <a:t>"}) RETURN AVG(</a:t>
            </a:r>
            <a:r>
              <a:rPr lang="en-US" sz="1600" dirty="0" err="1"/>
              <a:t>rel.tenure</a:t>
            </a:r>
            <a:r>
              <a:rPr lang="en-US" sz="1600" dirty="0"/>
              <a:t>)</a:t>
            </a:r>
          </a:p>
          <a:p>
            <a:pPr marL="0" indent="0">
              <a:buNone/>
            </a:pPr>
            <a:endParaRPr lang="en-US" sz="1600" dirty="0"/>
          </a:p>
        </p:txBody>
      </p:sp>
    </p:spTree>
    <p:extLst>
      <p:ext uri="{BB962C8B-B14F-4D97-AF65-F5344CB8AC3E}">
        <p14:creationId xmlns:p14="http://schemas.microsoft.com/office/powerpoint/2010/main" val="34889386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Indexing a Graph?</a:t>
            </a:r>
          </a:p>
        </p:txBody>
      </p:sp>
      <p:sp>
        <p:nvSpPr>
          <p:cNvPr id="5" name="Content Placeholder 4"/>
          <p:cNvSpPr>
            <a:spLocks noGrp="1"/>
          </p:cNvSpPr>
          <p:nvPr>
            <p:ph idx="1"/>
          </p:nvPr>
        </p:nvSpPr>
        <p:spPr/>
        <p:txBody>
          <a:bodyPr/>
          <a:lstStyle/>
          <a:p>
            <a:r>
              <a:rPr lang="en-US" dirty="0"/>
              <a:t>Graphs are their own indexes!</a:t>
            </a:r>
          </a:p>
          <a:p>
            <a:r>
              <a:rPr lang="en-US" dirty="0"/>
              <a:t>But sometimes we want short-cuts to well-known nodes</a:t>
            </a:r>
          </a:p>
          <a:p>
            <a:r>
              <a:rPr lang="en-US" dirty="0"/>
              <a:t>Can do this in our own code</a:t>
            </a:r>
          </a:p>
          <a:p>
            <a:pPr lvl="1"/>
            <a:r>
              <a:rPr lang="en-US" dirty="0"/>
              <a:t>Just keep a reference to any interesting nodes</a:t>
            </a:r>
          </a:p>
          <a:p>
            <a:r>
              <a:rPr lang="en-US" dirty="0"/>
              <a:t>Indexes offer more flexibility in what constitutes an “interesting node”</a:t>
            </a:r>
          </a:p>
        </p:txBody>
      </p:sp>
    </p:spTree>
    <p:extLst>
      <p:ext uri="{BB962C8B-B14F-4D97-AF65-F5344CB8AC3E}">
        <p14:creationId xmlns:p14="http://schemas.microsoft.com/office/powerpoint/2010/main" val="42883141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free lunch</a:t>
            </a:r>
          </a:p>
        </p:txBody>
      </p:sp>
      <p:sp>
        <p:nvSpPr>
          <p:cNvPr id="3" name="Content Placeholder 2"/>
          <p:cNvSpPr>
            <a:spLocks noGrp="1"/>
          </p:cNvSpPr>
          <p:nvPr>
            <p:ph idx="1"/>
          </p:nvPr>
        </p:nvSpPr>
        <p:spPr>
          <a:xfrm>
            <a:off x="1485900" y="1122218"/>
            <a:ext cx="6172200" cy="860714"/>
          </a:xfrm>
        </p:spPr>
        <p:txBody>
          <a:bodyPr/>
          <a:lstStyle/>
          <a:p>
            <a:pPr marL="0" indent="0" algn="ctr">
              <a:buNone/>
            </a:pPr>
            <a:r>
              <a:rPr lang="en-US" dirty="0"/>
              <a:t>Indexes trade read performance for write cost</a:t>
            </a:r>
          </a:p>
          <a:p>
            <a:pPr marL="342900" lvl="1" indent="0" algn="ctr">
              <a:buNone/>
            </a:pPr>
            <a:r>
              <a:rPr lang="en-US" dirty="0"/>
              <a:t>Just like any database, even RDBMS</a:t>
            </a:r>
          </a:p>
        </p:txBody>
      </p:sp>
      <p:sp>
        <p:nvSpPr>
          <p:cNvPr id="4" name="Content Placeholder 2"/>
          <p:cNvSpPr txBox="1">
            <a:spLocks/>
          </p:cNvSpPr>
          <p:nvPr/>
        </p:nvSpPr>
        <p:spPr>
          <a:xfrm>
            <a:off x="1485900" y="2583649"/>
            <a:ext cx="6385214" cy="860714"/>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950" dirty="0"/>
              <a:t>Don’t index every node!</a:t>
            </a:r>
          </a:p>
        </p:txBody>
      </p:sp>
      <p:sp>
        <p:nvSpPr>
          <p:cNvPr id="5" name="Content Placeholder 2"/>
          <p:cNvSpPr txBox="1">
            <a:spLocks/>
          </p:cNvSpPr>
          <p:nvPr/>
        </p:nvSpPr>
        <p:spPr>
          <a:xfrm>
            <a:off x="1485900" y="3193249"/>
            <a:ext cx="6385214" cy="860714"/>
          </a:xfrm>
          <a:prstGeom prst="rect">
            <a:avLst/>
          </a:prstGeom>
        </p:spPr>
        <p:txBody>
          <a:bodyPr vert="horz" lIns="68580" tIns="34290" rIns="68580" bIns="3429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600" dirty="0"/>
              <a:t>(or relationship)</a:t>
            </a:r>
          </a:p>
        </p:txBody>
      </p:sp>
    </p:spTree>
    <p:extLst>
      <p:ext uri="{BB962C8B-B14F-4D97-AF65-F5344CB8AC3E}">
        <p14:creationId xmlns:p14="http://schemas.microsoft.com/office/powerpoint/2010/main" val="232150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Lucene</a:t>
            </a:r>
            <a:endParaRPr lang="en-US" dirty="0"/>
          </a:p>
        </p:txBody>
      </p:sp>
      <p:sp>
        <p:nvSpPr>
          <p:cNvPr id="3" name="Content Placeholder 2"/>
          <p:cNvSpPr>
            <a:spLocks noGrp="1"/>
          </p:cNvSpPr>
          <p:nvPr>
            <p:ph idx="1"/>
          </p:nvPr>
        </p:nvSpPr>
        <p:spPr/>
        <p:txBody>
          <a:bodyPr/>
          <a:lstStyle/>
          <a:p>
            <a:r>
              <a:rPr lang="en-US" dirty="0"/>
              <a:t>The default index implementation for Neo4j</a:t>
            </a:r>
          </a:p>
          <a:p>
            <a:pPr lvl="1"/>
            <a:r>
              <a:rPr lang="en-US" dirty="0"/>
              <a:t>Default implementation for </a:t>
            </a:r>
            <a:r>
              <a:rPr lang="en-US" dirty="0" err="1">
                <a:latin typeface="Courier New"/>
                <a:cs typeface="Courier New"/>
              </a:rPr>
              <a:t>IndexManager</a:t>
            </a:r>
            <a:endParaRPr lang="en-US" dirty="0">
              <a:latin typeface="Courier New"/>
              <a:cs typeface="Courier New"/>
            </a:endParaRPr>
          </a:p>
          <a:p>
            <a:r>
              <a:rPr lang="en-US" dirty="0"/>
              <a:t>Supports many indexes per database</a:t>
            </a:r>
          </a:p>
          <a:p>
            <a:r>
              <a:rPr lang="en-US" dirty="0"/>
              <a:t>Each index supports nodes </a:t>
            </a:r>
            <a:r>
              <a:rPr lang="en-US" i="1" dirty="0"/>
              <a:t>or</a:t>
            </a:r>
            <a:r>
              <a:rPr lang="en-US" dirty="0"/>
              <a:t> relationships</a:t>
            </a:r>
          </a:p>
          <a:p>
            <a:r>
              <a:rPr lang="en-US" dirty="0"/>
              <a:t>Supports exact and regex-based matching</a:t>
            </a:r>
          </a:p>
          <a:p>
            <a:r>
              <a:rPr lang="en-US" dirty="0"/>
              <a:t>Supports scoring</a:t>
            </a:r>
          </a:p>
          <a:p>
            <a:pPr lvl="1"/>
            <a:r>
              <a:rPr lang="en-US" dirty="0"/>
              <a:t>Number of hits in the index for a given item</a:t>
            </a:r>
          </a:p>
          <a:p>
            <a:pPr lvl="1"/>
            <a:r>
              <a:rPr lang="en-US" dirty="0"/>
              <a:t>Great for recommendations!</a:t>
            </a:r>
          </a:p>
        </p:txBody>
      </p:sp>
    </p:spTree>
    <p:extLst>
      <p:ext uri="{BB962C8B-B14F-4D97-AF65-F5344CB8AC3E}">
        <p14:creationId xmlns:p14="http://schemas.microsoft.com/office/powerpoint/2010/main" val="11587669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C7775-9E1D-FC4A-A22B-E253FD956E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DDA4DD-7911-AB49-BC10-4B4111965CEB}"/>
              </a:ext>
            </a:extLst>
          </p:cNvPr>
          <p:cNvSpPr>
            <a:spLocks noGrp="1"/>
          </p:cNvSpPr>
          <p:nvPr>
            <p:ph idx="1"/>
          </p:nvPr>
        </p:nvSpPr>
        <p:spPr/>
        <p:txBody>
          <a:bodyPr>
            <a:normAutofit lnSpcReduction="10000"/>
          </a:bodyPr>
          <a:lstStyle/>
          <a:p>
            <a:r>
              <a:rPr lang="en-US" dirty="0"/>
              <a:t>Indexes</a:t>
            </a:r>
          </a:p>
          <a:p>
            <a:pPr lvl="1"/>
            <a:r>
              <a:rPr lang="en-US" dirty="0"/>
              <a:t>CREATE INDEX example_index_1 FOR (</a:t>
            </a:r>
            <a:r>
              <a:rPr lang="en-US" dirty="0" err="1"/>
              <a:t>a:Person</a:t>
            </a:r>
            <a:r>
              <a:rPr lang="en-US" dirty="0"/>
              <a:t>) ON (</a:t>
            </a:r>
            <a:r>
              <a:rPr lang="en-US" dirty="0" err="1"/>
              <a:t>a.name</a:t>
            </a:r>
            <a:r>
              <a:rPr lang="en-US" dirty="0"/>
              <a:t>)</a:t>
            </a:r>
          </a:p>
          <a:p>
            <a:pPr lvl="1"/>
            <a:r>
              <a:rPr lang="en-US" dirty="0"/>
              <a:t>Following queries will automatically use the index</a:t>
            </a:r>
          </a:p>
          <a:p>
            <a:pPr lvl="1"/>
            <a:r>
              <a:rPr lang="en-US" dirty="0"/>
              <a:t>Use SHOW INDEXES to see what indexes are defined</a:t>
            </a:r>
          </a:p>
          <a:p>
            <a:r>
              <a:rPr lang="en-US" dirty="0"/>
              <a:t>Constraints</a:t>
            </a:r>
          </a:p>
          <a:p>
            <a:pPr lvl="1"/>
            <a:r>
              <a:rPr lang="en-US" dirty="0"/>
              <a:t>make sure that the data adheres to the rules</a:t>
            </a:r>
          </a:p>
          <a:p>
            <a:pPr lvl="1"/>
            <a:r>
              <a:rPr lang="en-US" dirty="0"/>
              <a:t>CREATE CONSTRAINT constraint_example_1 FOR (</a:t>
            </a:r>
            <a:r>
              <a:rPr lang="en-US" dirty="0" err="1"/>
              <a:t>movie:Movie</a:t>
            </a:r>
            <a:r>
              <a:rPr lang="en-US" dirty="0"/>
              <a:t>) REQUIRE </a:t>
            </a:r>
            <a:r>
              <a:rPr lang="en-US" dirty="0" err="1"/>
              <a:t>movie.title</a:t>
            </a:r>
            <a:r>
              <a:rPr lang="en-US" dirty="0"/>
              <a:t> IS UNIQUE</a:t>
            </a:r>
          </a:p>
          <a:p>
            <a:pPr lvl="1"/>
            <a:r>
              <a:rPr lang="en-US" dirty="0"/>
              <a:t>Use SHOW CONSTRAINTS to see what constraints are defined</a:t>
            </a:r>
          </a:p>
        </p:txBody>
      </p:sp>
    </p:spTree>
    <p:extLst>
      <p:ext uri="{BB962C8B-B14F-4D97-AF65-F5344CB8AC3E}">
        <p14:creationId xmlns:p14="http://schemas.microsoft.com/office/powerpoint/2010/main" val="24567957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485900" y="627534"/>
            <a:ext cx="6172200" cy="435695"/>
          </a:xfrm>
        </p:spPr>
        <p:txBody>
          <a:bodyPr>
            <a:noAutofit/>
          </a:bodyPr>
          <a:lstStyle/>
          <a:p>
            <a:r>
              <a:rPr lang="en-US" sz="2400" dirty="0">
                <a:latin typeface="Helvetica" pitchFamily="34" charset="0"/>
              </a:rPr>
              <a:t>Loading Data from CSV</a:t>
            </a:r>
            <a:endParaRPr lang="en-US" sz="2400" dirty="0"/>
          </a:p>
        </p:txBody>
      </p:sp>
      <p:sp>
        <p:nvSpPr>
          <p:cNvPr id="13" name="Content Placeholder 12"/>
          <p:cNvSpPr>
            <a:spLocks noGrp="1"/>
          </p:cNvSpPr>
          <p:nvPr>
            <p:ph idx="1"/>
          </p:nvPr>
        </p:nvSpPr>
        <p:spPr>
          <a:xfrm>
            <a:off x="457200" y="1200151"/>
            <a:ext cx="8686800" cy="3394472"/>
          </a:xfrm>
        </p:spPr>
        <p:txBody>
          <a:bodyPr>
            <a:normAutofit fontScale="92500" lnSpcReduction="20000"/>
          </a:bodyPr>
          <a:lstStyle/>
          <a:p>
            <a:r>
              <a:rPr lang="en-US" sz="1500" dirty="0">
                <a:latin typeface="Helvetica" pitchFamily="34" charset="0"/>
              </a:rPr>
              <a:t>Understand your graph model</a:t>
            </a:r>
          </a:p>
          <a:p>
            <a:endParaRPr lang="en-US" sz="1500" dirty="0">
              <a:latin typeface="Helvetica" pitchFamily="34" charset="0"/>
            </a:endParaRPr>
          </a:p>
          <a:p>
            <a:r>
              <a:rPr lang="en-US" sz="1500" dirty="0">
                <a:latin typeface="Helvetica" pitchFamily="34" charset="0"/>
              </a:rPr>
              <a:t>CSV files</a:t>
            </a:r>
          </a:p>
          <a:p>
            <a:pPr lvl="1"/>
            <a:r>
              <a:rPr lang="en-US" sz="1200" dirty="0">
                <a:latin typeface="Helvetica" pitchFamily="34" charset="0"/>
              </a:rPr>
              <a:t>people.csv</a:t>
            </a:r>
            <a:br>
              <a:rPr lang="en-US" sz="1200" dirty="0">
                <a:latin typeface="Helvetica" pitchFamily="34" charset="0"/>
              </a:rPr>
            </a:br>
            <a:r>
              <a:rPr lang="en-US" sz="1200" dirty="0">
                <a:latin typeface="Courier" pitchFamily="49" charset="0"/>
              </a:rPr>
              <a:t>1,"John" 10,"Jane" 234,"Fred" 4893,"Mark" 234943,"Anne"</a:t>
            </a:r>
          </a:p>
          <a:p>
            <a:pPr lvl="1"/>
            <a:r>
              <a:rPr lang="en-US" sz="1200" dirty="0">
                <a:latin typeface="Helvetica" pitchFamily="34" charset="0"/>
              </a:rPr>
              <a:t>friendships.csv</a:t>
            </a:r>
            <a:br>
              <a:rPr lang="en-US" sz="1200" dirty="0">
                <a:latin typeface="Helvetica" pitchFamily="34" charset="0"/>
              </a:rPr>
            </a:br>
            <a:r>
              <a:rPr lang="en-US" sz="1200" dirty="0">
                <a:latin typeface="Courier" pitchFamily="49" charset="0"/>
              </a:rPr>
              <a:t>1,234 10,4893 234,1 4893,234943 234943,234 234943,1</a:t>
            </a:r>
          </a:p>
          <a:p>
            <a:r>
              <a:rPr lang="en-US" sz="1500" dirty="0">
                <a:latin typeface="Helvetica" pitchFamily="34" charset="0"/>
              </a:rPr>
              <a:t>Run the following Cypher queries:</a:t>
            </a:r>
          </a:p>
          <a:p>
            <a:pPr lvl="1"/>
            <a:r>
              <a:rPr lang="en-US" sz="1200" dirty="0">
                <a:latin typeface="Courier" pitchFamily="49" charset="0"/>
              </a:rPr>
              <a:t>CREATE CONSTRAINT </a:t>
            </a:r>
            <a:r>
              <a:rPr lang="en-US" sz="1200" dirty="0" err="1">
                <a:latin typeface="Courier" pitchFamily="49" charset="0"/>
              </a:rPr>
              <a:t>unique_id</a:t>
            </a:r>
            <a:r>
              <a:rPr lang="en-US" sz="1200" dirty="0">
                <a:latin typeface="Courier" pitchFamily="49" charset="0"/>
              </a:rPr>
              <a:t> FOR (</a:t>
            </a:r>
            <a:r>
              <a:rPr lang="en-US" sz="1200" dirty="0" err="1">
                <a:latin typeface="Courier" pitchFamily="49" charset="0"/>
              </a:rPr>
              <a:t>p:Person</a:t>
            </a:r>
            <a:r>
              <a:rPr lang="en-US" sz="1200" dirty="0">
                <a:latin typeface="Courier" pitchFamily="49" charset="0"/>
              </a:rPr>
              <a:t>) REQUIRE </a:t>
            </a:r>
            <a:r>
              <a:rPr lang="en-US" sz="1200" dirty="0" err="1">
                <a:latin typeface="Courier" pitchFamily="49" charset="0"/>
              </a:rPr>
              <a:t>p.userId</a:t>
            </a:r>
            <a:r>
              <a:rPr lang="en-US" sz="1200" dirty="0">
                <a:latin typeface="Courier" pitchFamily="49" charset="0"/>
              </a:rPr>
              <a:t> IS UNIQUE;</a:t>
            </a:r>
          </a:p>
          <a:p>
            <a:pPr lvl="1"/>
            <a:r>
              <a:rPr lang="en-US" sz="1200" dirty="0">
                <a:latin typeface="Courier" pitchFamily="49" charset="0"/>
              </a:rPr>
              <a:t>LOAD CSV WITH HEADERS FROM "file:////Users/</a:t>
            </a:r>
            <a:r>
              <a:rPr lang="en-US" sz="1200" dirty="0" err="1">
                <a:latin typeface="Courier" pitchFamily="49" charset="0"/>
              </a:rPr>
              <a:t>snell</a:t>
            </a:r>
            <a:r>
              <a:rPr lang="en-US" sz="1200" dirty="0">
                <a:latin typeface="Courier" pitchFamily="49" charset="0"/>
              </a:rPr>
              <a:t>/classes/</a:t>
            </a:r>
            <a:r>
              <a:rPr lang="en-US" sz="1200" dirty="0" err="1">
                <a:latin typeface="Courier" pitchFamily="49" charset="0"/>
              </a:rPr>
              <a:t>BigData</a:t>
            </a:r>
            <a:r>
              <a:rPr lang="en-US" sz="1200" dirty="0">
                <a:latin typeface="Courier" pitchFamily="49" charset="0"/>
              </a:rPr>
              <a:t>/neo4j/</a:t>
            </a:r>
            <a:r>
              <a:rPr lang="en-US" sz="1200" dirty="0" err="1">
                <a:latin typeface="Courier" pitchFamily="49" charset="0"/>
              </a:rPr>
              <a:t>people.csv</a:t>
            </a:r>
            <a:r>
              <a:rPr lang="en-US" sz="1200" dirty="0">
                <a:latin typeface="Courier" pitchFamily="49" charset="0"/>
              </a:rPr>
              <a:t>" as row</a:t>
            </a:r>
          </a:p>
          <a:p>
            <a:pPr marL="342900" lvl="1" indent="0">
              <a:buNone/>
            </a:pPr>
            <a:r>
              <a:rPr lang="en-US" sz="1200" dirty="0">
                <a:latin typeface="Courier" pitchFamily="49" charset="0"/>
              </a:rPr>
              <a:t>	MERGE (</a:t>
            </a:r>
            <a:r>
              <a:rPr lang="en-US" sz="1200" dirty="0" err="1">
                <a:latin typeface="Courier" pitchFamily="49" charset="0"/>
              </a:rPr>
              <a:t>p:Person</a:t>
            </a:r>
            <a:r>
              <a:rPr lang="en-US" sz="1200" dirty="0">
                <a:latin typeface="Courier" pitchFamily="49" charset="0"/>
              </a:rPr>
              <a:t> {Id: </a:t>
            </a:r>
            <a:r>
              <a:rPr lang="en-US" sz="1200" dirty="0" err="1">
                <a:latin typeface="Courier" pitchFamily="49" charset="0"/>
              </a:rPr>
              <a:t>row.Id</a:t>
            </a:r>
            <a:r>
              <a:rPr lang="en-US" sz="1200" dirty="0">
                <a:latin typeface="Courier" pitchFamily="49" charset="0"/>
              </a:rPr>
              <a:t>, </a:t>
            </a:r>
            <a:r>
              <a:rPr lang="en-US" sz="1200" dirty="0" err="1">
                <a:latin typeface="Courier" pitchFamily="49" charset="0"/>
              </a:rPr>
              <a:t>name:row.Name</a:t>
            </a:r>
            <a:r>
              <a:rPr lang="en-US" sz="1200" dirty="0">
                <a:latin typeface="Courier" pitchFamily="49" charset="0"/>
              </a:rPr>
              <a:t>});</a:t>
            </a:r>
          </a:p>
          <a:p>
            <a:pPr lvl="1"/>
            <a:r>
              <a:rPr lang="en-US" sz="1200" dirty="0">
                <a:latin typeface="Courier" pitchFamily="49" charset="0"/>
              </a:rPr>
              <a:t>LOAD CSV WITH HEADERS FROM "file:////Users/</a:t>
            </a:r>
            <a:r>
              <a:rPr lang="en-US" sz="1200" dirty="0" err="1">
                <a:latin typeface="Courier" pitchFamily="49" charset="0"/>
              </a:rPr>
              <a:t>snell</a:t>
            </a:r>
            <a:r>
              <a:rPr lang="en-US" sz="1200" dirty="0">
                <a:latin typeface="Courier" pitchFamily="49" charset="0"/>
              </a:rPr>
              <a:t>/classes/</a:t>
            </a:r>
            <a:r>
              <a:rPr lang="en-US" sz="1200" dirty="0" err="1">
                <a:latin typeface="Courier" pitchFamily="49" charset="0"/>
              </a:rPr>
              <a:t>BigData</a:t>
            </a:r>
            <a:r>
              <a:rPr lang="en-US" sz="1200" dirty="0">
                <a:latin typeface="Courier" pitchFamily="49" charset="0"/>
              </a:rPr>
              <a:t>/neo4j/</a:t>
            </a:r>
            <a:r>
              <a:rPr lang="en-US" sz="1200" dirty="0" err="1">
                <a:latin typeface="Courier" pitchFamily="49" charset="0"/>
              </a:rPr>
              <a:t>friendships.csv</a:t>
            </a:r>
            <a:r>
              <a:rPr lang="en-US" sz="1200" dirty="0">
                <a:latin typeface="Courier" pitchFamily="49" charset="0"/>
              </a:rPr>
              <a:t>" as row</a:t>
            </a:r>
          </a:p>
          <a:p>
            <a:pPr marL="342900" lvl="1" indent="0">
              <a:buNone/>
            </a:pPr>
            <a:r>
              <a:rPr lang="en-US" sz="1200" dirty="0">
                <a:latin typeface="Courier" pitchFamily="49" charset="0"/>
              </a:rPr>
              <a:t>	MATCH (p1:Person {Id:row.Id1}), (p2:Person {Id:row.Id2}) </a:t>
            </a:r>
          </a:p>
          <a:p>
            <a:pPr marL="342900" lvl="1" indent="0">
              <a:buNone/>
            </a:pPr>
            <a:r>
              <a:rPr lang="en-US" sz="1200" dirty="0">
                <a:latin typeface="Courier" pitchFamily="49" charset="0"/>
              </a:rPr>
              <a:t>	CREATE (p1)-[:FRIENDS_WITH]-&gt;(p2)</a:t>
            </a:r>
          </a:p>
          <a:p>
            <a:pPr lvl="1"/>
            <a:r>
              <a:rPr lang="fr-FR" sz="1200" dirty="0">
                <a:latin typeface="Courier" pitchFamily="49" charset="0"/>
              </a:rPr>
              <a:t>CREATE INDEX ON :Person(</a:t>
            </a:r>
            <a:r>
              <a:rPr lang="fr-FR" sz="1200" dirty="0" err="1">
                <a:latin typeface="Courier" pitchFamily="49" charset="0"/>
              </a:rPr>
              <a:t>name</a:t>
            </a:r>
            <a:r>
              <a:rPr lang="fr-FR" sz="1200" dirty="0">
                <a:latin typeface="Courier" pitchFamily="49" charset="0"/>
              </a:rPr>
              <a:t>)</a:t>
            </a:r>
          </a:p>
          <a:p>
            <a:r>
              <a:rPr lang="en-US" sz="1500" dirty="0">
                <a:latin typeface="Helvetica" pitchFamily="34" charset="0"/>
              </a:rPr>
              <a:t>Check the results</a:t>
            </a:r>
            <a:r>
              <a:rPr lang="fr-FR" sz="1500" dirty="0">
                <a:latin typeface="Helvetica" pitchFamily="34" charset="0"/>
              </a:rPr>
              <a:t>:</a:t>
            </a:r>
          </a:p>
          <a:p>
            <a:pPr marL="342900" lvl="1" indent="0">
              <a:buNone/>
            </a:pPr>
            <a:r>
              <a:rPr lang="en-US" sz="1200" dirty="0">
                <a:latin typeface="Courier" pitchFamily="49" charset="0"/>
              </a:rPr>
              <a:t>MATCH (:Person {</a:t>
            </a:r>
            <a:r>
              <a:rPr lang="en-US" sz="1200" dirty="0" err="1">
                <a:latin typeface="Courier" pitchFamily="49" charset="0"/>
              </a:rPr>
              <a:t>name:"Anne</a:t>
            </a:r>
            <a:r>
              <a:rPr lang="en-US" sz="1200" dirty="0">
                <a:latin typeface="Courier" pitchFamily="49" charset="0"/>
              </a:rPr>
              <a:t>"})-[:FRIENDS_WITH*2..2]-(p2) RETURN p2.name, count(*) as </a:t>
            </a:r>
            <a:r>
              <a:rPr lang="en-US" sz="1200" dirty="0" err="1">
                <a:latin typeface="Courier" pitchFamily="49" charset="0"/>
              </a:rPr>
              <a:t>freq</a:t>
            </a:r>
            <a:r>
              <a:rPr lang="en-US" sz="1200" dirty="0">
                <a:latin typeface="Courier" pitchFamily="49" charset="0"/>
              </a:rPr>
              <a:t> ORDER BY </a:t>
            </a:r>
            <a:r>
              <a:rPr lang="en-US" sz="1200" dirty="0" err="1">
                <a:latin typeface="Courier" pitchFamily="49" charset="0"/>
              </a:rPr>
              <a:t>freq</a:t>
            </a:r>
            <a:r>
              <a:rPr lang="en-US" sz="1200" dirty="0">
                <a:latin typeface="Courier" pitchFamily="49" charset="0"/>
              </a:rPr>
              <a:t> DESC</a:t>
            </a:r>
          </a:p>
        </p:txBody>
      </p:sp>
      <p:sp>
        <p:nvSpPr>
          <p:cNvPr id="11" name="Slide Number Placeholder 10"/>
          <p:cNvSpPr>
            <a:spLocks noGrp="1"/>
          </p:cNvSpPr>
          <p:nvPr>
            <p:ph type="sldNum" sz="quarter" idx="12"/>
          </p:nvPr>
        </p:nvSpPr>
        <p:spPr/>
        <p:txBody>
          <a:bodyPr/>
          <a:lstStyle/>
          <a:p>
            <a:fld id="{CB144CF4-E734-4CD7-89CC-C6716656D037}" type="slidenum">
              <a:rPr lang="ru-RU" smtClean="0"/>
              <a:t>88</a:t>
            </a:fld>
            <a:endParaRPr lang="ru-RU"/>
          </a:p>
        </p:txBody>
      </p:sp>
      <p:sp>
        <p:nvSpPr>
          <p:cNvPr id="10" name="Footer Placeholder 3"/>
          <p:cNvSpPr>
            <a:spLocks noGrp="1"/>
          </p:cNvSpPr>
          <p:nvPr>
            <p:ph type="ftr" sz="quarter" idx="11"/>
          </p:nvPr>
        </p:nvSpPr>
        <p:spPr>
          <a:xfrm>
            <a:off x="3383868" y="4767264"/>
            <a:ext cx="2484276" cy="273844"/>
          </a:xfrm>
        </p:spPr>
        <p:txBody>
          <a:bodyPr/>
          <a:lstStyle/>
          <a:p>
            <a:r>
              <a:rPr lang="en-US" sz="675" b="1" dirty="0">
                <a:latin typeface="Helvetica" pitchFamily="34" charset="0"/>
              </a:rPr>
              <a:t>Frontiers of Network Science: Introduction to Neo4j 2019</a:t>
            </a:r>
            <a:endParaRPr lang="ru-RU" sz="675" b="1" dirty="0"/>
          </a:p>
        </p:txBody>
      </p:sp>
      <p:sp>
        <p:nvSpPr>
          <p:cNvPr id="9" name="Subtitle 2"/>
          <p:cNvSpPr txBox="1">
            <a:spLocks/>
          </p:cNvSpPr>
          <p:nvPr/>
        </p:nvSpPr>
        <p:spPr>
          <a:xfrm flipH="1">
            <a:off x="1979713" y="137161"/>
            <a:ext cx="34289" cy="377190"/>
          </a:xfrm>
          <a:prstGeom prst="rect">
            <a:avLst/>
          </a:prstGeom>
          <a:solidFill>
            <a:schemeClr val="bg1"/>
          </a:solidFill>
        </p:spPr>
        <p:txBody>
          <a:bodyPr vert="horz" lIns="68580" tIns="34290" rIns="68580" bIns="34290" rtlCol="0">
            <a:normAutofit/>
          </a:bodyPr>
          <a:lstStyle/>
          <a:p>
            <a:pPr>
              <a:spcBef>
                <a:spcPct val="20000"/>
              </a:spcBef>
            </a:pPr>
            <a:endParaRPr lang="en-US" sz="1200" b="1" dirty="0">
              <a:solidFill>
                <a:schemeClr val="bg1"/>
              </a:solidFill>
              <a:latin typeface="Helvetica" pitchFamily="36" charset="0"/>
              <a:ea typeface="Helvetica" pitchFamily="36" charset="0"/>
              <a:cs typeface="Helvetica" pitchFamily="36" charset="0"/>
            </a:endParaRPr>
          </a:p>
        </p:txBody>
      </p:sp>
      <p:sp>
        <p:nvSpPr>
          <p:cNvPr id="2" name="TextBox 1"/>
          <p:cNvSpPr txBox="1"/>
          <p:nvPr/>
        </p:nvSpPr>
        <p:spPr>
          <a:xfrm>
            <a:off x="952170" y="1408982"/>
            <a:ext cx="6804756" cy="253916"/>
          </a:xfrm>
          <a:prstGeom prst="rect">
            <a:avLst/>
          </a:prstGeom>
          <a:noFill/>
        </p:spPr>
        <p:txBody>
          <a:bodyPr wrap="square" rtlCol="0">
            <a:spAutoFit/>
          </a:bodyPr>
          <a:lstStyle/>
          <a:p>
            <a:r>
              <a:rPr lang="fr-FR" sz="1050" dirty="0">
                <a:latin typeface="Courier" pitchFamily="49" charset="0"/>
              </a:rPr>
              <a:t>(p1:Person {userId:10,name:"Anne"})-[:KNOWS]-&gt;(p2:Person {userId:123,name:"John"})</a:t>
            </a:r>
            <a:endParaRPr lang="ru-RU" sz="1050" dirty="0"/>
          </a:p>
        </p:txBody>
      </p:sp>
      <p:pic>
        <p:nvPicPr>
          <p:cNvPr id="3" name="Picture 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53200" y="378109"/>
            <a:ext cx="1864475" cy="962412"/>
          </a:xfrm>
          <a:prstGeom prst="rect">
            <a:avLst/>
          </a:prstGeom>
        </p:spPr>
      </p:pic>
      <p:sp>
        <p:nvSpPr>
          <p:cNvPr id="14" name="TextBox 13"/>
          <p:cNvSpPr txBox="1"/>
          <p:nvPr/>
        </p:nvSpPr>
        <p:spPr>
          <a:xfrm>
            <a:off x="5706126" y="5002021"/>
            <a:ext cx="2143125" cy="161583"/>
          </a:xfrm>
          <a:prstGeom prst="rect">
            <a:avLst/>
          </a:prstGeom>
          <a:noFill/>
        </p:spPr>
        <p:txBody>
          <a:bodyPr wrap="square" rtlCol="0">
            <a:spAutoFit/>
          </a:bodyPr>
          <a:lstStyle/>
          <a:p>
            <a:r>
              <a:rPr lang="fr-FR" sz="450" dirty="0"/>
              <a:t>https://dzone.com/articles/how-neo4j-data-import-minimal</a:t>
            </a:r>
            <a:endParaRPr lang="ru-RU" sz="450" dirty="0"/>
          </a:p>
        </p:txBody>
      </p:sp>
      <p:sp>
        <p:nvSpPr>
          <p:cNvPr id="4" name="TextBox 3">
            <a:extLst>
              <a:ext uri="{FF2B5EF4-FFF2-40B4-BE49-F238E27FC236}">
                <a16:creationId xmlns:a16="http://schemas.microsoft.com/office/drawing/2014/main" id="{9E4608B5-12B1-9D60-FFF9-241BBA3060D3}"/>
              </a:ext>
            </a:extLst>
          </p:cNvPr>
          <p:cNvSpPr txBox="1"/>
          <p:nvPr/>
        </p:nvSpPr>
        <p:spPr>
          <a:xfrm>
            <a:off x="8698326" y="56093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385453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485900" y="627534"/>
            <a:ext cx="6172200" cy="435695"/>
          </a:xfrm>
        </p:spPr>
        <p:txBody>
          <a:bodyPr>
            <a:noAutofit/>
          </a:bodyPr>
          <a:lstStyle/>
          <a:p>
            <a:r>
              <a:rPr lang="en-US" sz="2400" dirty="0">
                <a:latin typeface="Helvetica" pitchFamily="34" charset="0"/>
              </a:rPr>
              <a:t>Loading Data from a Spreadsheet</a:t>
            </a:r>
            <a:endParaRPr lang="en-US" sz="2400" dirty="0"/>
          </a:p>
        </p:txBody>
      </p:sp>
      <p:sp>
        <p:nvSpPr>
          <p:cNvPr id="13" name="Content Placeholder 12"/>
          <p:cNvSpPr>
            <a:spLocks noGrp="1"/>
          </p:cNvSpPr>
          <p:nvPr>
            <p:ph idx="1"/>
          </p:nvPr>
        </p:nvSpPr>
        <p:spPr/>
        <p:txBody>
          <a:bodyPr>
            <a:normAutofit/>
          </a:bodyPr>
          <a:lstStyle/>
          <a:p>
            <a:r>
              <a:rPr lang="en-US" sz="1500" dirty="0">
                <a:latin typeface="Helvetica" pitchFamily="34" charset="0"/>
              </a:rPr>
              <a:t>Lay out your data in a spreadsheet</a:t>
            </a:r>
          </a:p>
          <a:p>
            <a:endParaRPr lang="en-US" sz="1500" dirty="0">
              <a:latin typeface="Helvetica" pitchFamily="34" charset="0"/>
            </a:endParaRPr>
          </a:p>
          <a:p>
            <a:endParaRPr lang="en-US" sz="1500" dirty="0">
              <a:latin typeface="Helvetica" pitchFamily="34" charset="0"/>
            </a:endParaRPr>
          </a:p>
          <a:p>
            <a:r>
              <a:rPr lang="en-US" sz="1500" dirty="0">
                <a:latin typeface="Helvetica" pitchFamily="34" charset="0"/>
              </a:rPr>
              <a:t>Use formulas to generate the required Cypher statements</a:t>
            </a:r>
          </a:p>
          <a:p>
            <a:endParaRPr lang="en-US" sz="1500" dirty="0">
              <a:latin typeface="Helvetica" pitchFamily="34" charset="0"/>
            </a:endParaRPr>
          </a:p>
          <a:p>
            <a:endParaRPr lang="en-US" sz="1500" dirty="0">
              <a:latin typeface="Helvetica" pitchFamily="34" charset="0"/>
            </a:endParaRPr>
          </a:p>
          <a:p>
            <a:endParaRPr lang="en-US" sz="1500" dirty="0">
              <a:latin typeface="Helvetica" pitchFamily="34" charset="0"/>
            </a:endParaRPr>
          </a:p>
          <a:p>
            <a:endParaRPr lang="en-US" sz="1500" dirty="0">
              <a:latin typeface="Helvetica" pitchFamily="34" charset="0"/>
            </a:endParaRPr>
          </a:p>
          <a:p>
            <a:pPr>
              <a:spcBef>
                <a:spcPts val="675"/>
              </a:spcBef>
            </a:pPr>
            <a:r>
              <a:rPr lang="en-US" sz="1500" dirty="0">
                <a:latin typeface="Helvetica" pitchFamily="34" charset="0"/>
              </a:rPr>
              <a:t>Collect Cypher queries and run them</a:t>
            </a:r>
          </a:p>
          <a:p>
            <a:r>
              <a:rPr lang="en-US" sz="1500" dirty="0">
                <a:latin typeface="Helvetica" pitchFamily="34" charset="0"/>
              </a:rPr>
              <a:t>Check the results</a:t>
            </a:r>
            <a:r>
              <a:rPr lang="fr-FR" sz="1500" dirty="0">
                <a:latin typeface="Helvetica" pitchFamily="34" charset="0"/>
              </a:rPr>
              <a:t>:</a:t>
            </a:r>
          </a:p>
          <a:p>
            <a:pPr marL="342900" lvl="1" indent="0">
              <a:buNone/>
            </a:pPr>
            <a:r>
              <a:rPr lang="en-US" sz="1200" dirty="0">
                <a:latin typeface="Courier" pitchFamily="49" charset="0"/>
              </a:rPr>
              <a:t>MATCH (p1:Person)-[:ATTENDS]-(</a:t>
            </a:r>
            <a:r>
              <a:rPr lang="en-US" sz="1200" dirty="0" err="1">
                <a:latin typeface="Courier" pitchFamily="49" charset="0"/>
              </a:rPr>
              <a:t>e:Event</a:t>
            </a:r>
            <a:r>
              <a:rPr lang="en-US" sz="1200" dirty="0">
                <a:latin typeface="Courier" pitchFamily="49" charset="0"/>
              </a:rPr>
              <a:t>{</a:t>
            </a:r>
            <a:r>
              <a:rPr lang="en-US" sz="1200" dirty="0" err="1">
                <a:latin typeface="Courier" pitchFamily="49" charset="0"/>
              </a:rPr>
              <a:t>name:"Meetup</a:t>
            </a:r>
            <a:r>
              <a:rPr lang="en-US" sz="1200" dirty="0">
                <a:latin typeface="Courier" pitchFamily="49" charset="0"/>
              </a:rPr>
              <a:t> Malmö"})-[:ATTENDS]-(p2:Person) WHERE (p1)-[:FRIENDS_WITH]-(p2) RETURN p1, p2, e;</a:t>
            </a:r>
          </a:p>
        </p:txBody>
      </p:sp>
      <p:sp>
        <p:nvSpPr>
          <p:cNvPr id="11" name="Slide Number Placeholder 10"/>
          <p:cNvSpPr>
            <a:spLocks noGrp="1"/>
          </p:cNvSpPr>
          <p:nvPr>
            <p:ph type="sldNum" sz="quarter" idx="12"/>
          </p:nvPr>
        </p:nvSpPr>
        <p:spPr/>
        <p:txBody>
          <a:bodyPr/>
          <a:lstStyle/>
          <a:p>
            <a:fld id="{CB144CF4-E734-4CD7-89CC-C6716656D037}" type="slidenum">
              <a:rPr lang="ru-RU" smtClean="0"/>
              <a:t>89</a:t>
            </a:fld>
            <a:endParaRPr lang="ru-RU"/>
          </a:p>
        </p:txBody>
      </p:sp>
      <p:sp>
        <p:nvSpPr>
          <p:cNvPr id="10" name="Footer Placeholder 3"/>
          <p:cNvSpPr>
            <a:spLocks noGrp="1"/>
          </p:cNvSpPr>
          <p:nvPr>
            <p:ph type="ftr" sz="quarter" idx="11"/>
          </p:nvPr>
        </p:nvSpPr>
        <p:spPr>
          <a:xfrm>
            <a:off x="3383868" y="4767264"/>
            <a:ext cx="2978186" cy="273844"/>
          </a:xfrm>
        </p:spPr>
        <p:txBody>
          <a:bodyPr/>
          <a:lstStyle/>
          <a:p>
            <a:r>
              <a:rPr lang="en-US" sz="675" b="1" dirty="0">
                <a:latin typeface="Helvetica" pitchFamily="34" charset="0"/>
              </a:rPr>
              <a:t>Frontiers of Network Science: Introduction to Neo4j 2019</a:t>
            </a:r>
            <a:endParaRPr lang="ru-RU" sz="675" b="1" dirty="0"/>
          </a:p>
        </p:txBody>
      </p:sp>
      <p:sp>
        <p:nvSpPr>
          <p:cNvPr id="9" name="Subtitle 2"/>
          <p:cNvSpPr txBox="1">
            <a:spLocks/>
          </p:cNvSpPr>
          <p:nvPr/>
        </p:nvSpPr>
        <p:spPr>
          <a:xfrm flipH="1">
            <a:off x="1979713" y="137161"/>
            <a:ext cx="34289" cy="377190"/>
          </a:xfrm>
          <a:prstGeom prst="rect">
            <a:avLst/>
          </a:prstGeom>
          <a:solidFill>
            <a:schemeClr val="bg1"/>
          </a:solidFill>
        </p:spPr>
        <p:txBody>
          <a:bodyPr vert="horz" lIns="68580" tIns="34290" rIns="68580" bIns="34290" rtlCol="0">
            <a:normAutofit/>
          </a:bodyPr>
          <a:lstStyle/>
          <a:p>
            <a:pPr>
              <a:spcBef>
                <a:spcPct val="20000"/>
              </a:spcBef>
            </a:pPr>
            <a:endParaRPr lang="en-US" sz="1200" b="1" dirty="0">
              <a:solidFill>
                <a:schemeClr val="bg1"/>
              </a:solidFill>
              <a:latin typeface="Helvetica" pitchFamily="36" charset="0"/>
              <a:ea typeface="Helvetica" pitchFamily="36" charset="0"/>
              <a:cs typeface="Helvetica" pitchFamily="36" charset="0"/>
            </a:endParaRPr>
          </a:p>
        </p:txBody>
      </p:sp>
      <p:sp>
        <p:nvSpPr>
          <p:cNvPr id="14" name="TextBox 13"/>
          <p:cNvSpPr txBox="1"/>
          <p:nvPr/>
        </p:nvSpPr>
        <p:spPr>
          <a:xfrm>
            <a:off x="3383868" y="4908681"/>
            <a:ext cx="4087341" cy="184666"/>
          </a:xfrm>
          <a:prstGeom prst="rect">
            <a:avLst/>
          </a:prstGeom>
          <a:noFill/>
        </p:spPr>
        <p:txBody>
          <a:bodyPr wrap="square" rtlCol="0">
            <a:spAutoFit/>
          </a:bodyPr>
          <a:lstStyle/>
          <a:p>
            <a:r>
              <a:rPr lang="en-US" sz="600" dirty="0">
                <a:latin typeface="Helvetica" pitchFamily="34" charset="0"/>
              </a:rPr>
              <a:t>Based on a blog post by Rik Van </a:t>
            </a:r>
            <a:r>
              <a:rPr lang="en-US" sz="600" dirty="0" err="1">
                <a:latin typeface="Helvetica" pitchFamily="34" charset="0"/>
              </a:rPr>
              <a:t>Bruggen</a:t>
            </a:r>
            <a:r>
              <a:rPr lang="en-US" sz="600" dirty="0">
                <a:latin typeface="Helvetica" pitchFamily="34" charset="0"/>
              </a:rPr>
              <a:t> (https://neo4j.com/blog/importing-data-into-neo4j-the-spreadsheet-way/)</a:t>
            </a:r>
            <a:endParaRPr lang="ru-RU" sz="4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2494" y="1052737"/>
            <a:ext cx="1566174" cy="9855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3658" y="2301720"/>
            <a:ext cx="6237312" cy="1185128"/>
          </a:xfrm>
          <a:prstGeom prst="rect">
            <a:avLst/>
          </a:prstGeom>
        </p:spPr>
      </p:pic>
    </p:spTree>
    <p:extLst>
      <p:ext uri="{BB962C8B-B14F-4D97-AF65-F5344CB8AC3E}">
        <p14:creationId xmlns:p14="http://schemas.microsoft.com/office/powerpoint/2010/main" val="1971782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Fundamental graph modeling elements</a:t>
            </a:r>
          </a:p>
        </p:txBody>
      </p:sp>
      <p:sp>
        <p:nvSpPr>
          <p:cNvPr id="5" name="Content Placeholder 2"/>
          <p:cNvSpPr>
            <a:spLocks noGrp="1"/>
          </p:cNvSpPr>
          <p:nvPr>
            <p:ph idx="1"/>
          </p:nvPr>
        </p:nvSpPr>
        <p:spPr>
          <a:xfrm>
            <a:off x="1092118" y="1540131"/>
            <a:ext cx="5467541" cy="2263140"/>
          </a:xfrm>
        </p:spPr>
        <p:txBody>
          <a:bodyPr>
            <a:normAutofit fontScale="62500" lnSpcReduction="20000"/>
          </a:bodyPr>
          <a:lstStyle/>
          <a:p>
            <a:r>
              <a:rPr lang="en-US" dirty="0"/>
              <a:t>Nodes</a:t>
            </a:r>
          </a:p>
          <a:p>
            <a:pPr lvl="1"/>
            <a:r>
              <a:rPr lang="en-US" dirty="0"/>
              <a:t>Represent Entities</a:t>
            </a:r>
          </a:p>
          <a:p>
            <a:pPr lvl="1"/>
            <a:r>
              <a:rPr lang="en-US" dirty="0"/>
              <a:t>Can have any number of properties</a:t>
            </a:r>
          </a:p>
          <a:p>
            <a:pPr lvl="1"/>
            <a:r>
              <a:rPr lang="en-US" dirty="0"/>
              <a:t>Can be queried according to properties</a:t>
            </a:r>
          </a:p>
          <a:p>
            <a:r>
              <a:rPr lang="en-US" dirty="0"/>
              <a:t>Relationships</a:t>
            </a:r>
          </a:p>
          <a:p>
            <a:pPr lvl="1"/>
            <a:r>
              <a:rPr lang="en-US" dirty="0"/>
              <a:t>Represent any kind of relationship</a:t>
            </a:r>
          </a:p>
          <a:p>
            <a:pPr lvl="1"/>
            <a:r>
              <a:rPr lang="en-US" dirty="0"/>
              <a:t>Also support any number of properties</a:t>
            </a:r>
          </a:p>
          <a:p>
            <a:pPr lvl="1"/>
            <a:r>
              <a:rPr lang="en-US" dirty="0"/>
              <a:t>Usually directed</a:t>
            </a:r>
          </a:p>
          <a:p>
            <a:r>
              <a:rPr lang="en-US" dirty="0"/>
              <a:t>Properties</a:t>
            </a:r>
          </a:p>
          <a:p>
            <a:pPr lvl="1"/>
            <a:r>
              <a:rPr lang="en-US" dirty="0"/>
              <a:t>Either nodes or relationships can have properties</a:t>
            </a:r>
          </a:p>
        </p:txBody>
      </p:sp>
      <p:pic>
        <p:nvPicPr>
          <p:cNvPr id="5124" name="Picture 4" descr="https://gephi.files.wordpress.com/2013/03/property-graph-model1.jpg?w=7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795" y="2406322"/>
            <a:ext cx="2377964" cy="208608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upload.wikimedia.org/wikipedia/commons/3/3a/GraphDatabase_Property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3486" y="916625"/>
            <a:ext cx="2311839" cy="1636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4555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485900" y="627534"/>
            <a:ext cx="6172200" cy="435695"/>
          </a:xfrm>
        </p:spPr>
        <p:txBody>
          <a:bodyPr>
            <a:noAutofit/>
          </a:bodyPr>
          <a:lstStyle/>
          <a:p>
            <a:r>
              <a:rPr lang="en-US" sz="2400" dirty="0">
                <a:latin typeface="Helvetica" pitchFamily="34" charset="0"/>
              </a:rPr>
              <a:t>Loading Data from a </a:t>
            </a:r>
            <a:r>
              <a:rPr lang="en-US" sz="2400" dirty="0" err="1">
                <a:latin typeface="Helvetica" pitchFamily="34" charset="0"/>
              </a:rPr>
              <a:t>GraphML</a:t>
            </a:r>
            <a:r>
              <a:rPr lang="en-US" sz="2400" dirty="0">
                <a:latin typeface="Helvetica" pitchFamily="34" charset="0"/>
              </a:rPr>
              <a:t> file</a:t>
            </a:r>
            <a:endParaRPr lang="en-US" sz="2400" dirty="0"/>
          </a:p>
        </p:txBody>
      </p:sp>
      <p:sp>
        <p:nvSpPr>
          <p:cNvPr id="13" name="Content Placeholder 12"/>
          <p:cNvSpPr>
            <a:spLocks noGrp="1"/>
          </p:cNvSpPr>
          <p:nvPr>
            <p:ph idx="1"/>
          </p:nvPr>
        </p:nvSpPr>
        <p:spPr/>
        <p:txBody>
          <a:bodyPr>
            <a:normAutofit/>
          </a:bodyPr>
          <a:lstStyle/>
          <a:p>
            <a:r>
              <a:rPr lang="en-US" sz="1500" dirty="0">
                <a:latin typeface="Helvetica" pitchFamily="34" charset="0"/>
              </a:rPr>
              <a:t>Use </a:t>
            </a:r>
            <a:r>
              <a:rPr lang="fr-FR" sz="1500" b="1" dirty="0">
                <a:latin typeface="Helvetica" pitchFamily="34" charset="0"/>
              </a:rPr>
              <a:t>neo4j-shell-tools </a:t>
            </a:r>
            <a:r>
              <a:rPr lang="en-US" sz="1500" dirty="0">
                <a:latin typeface="Helvetica" pitchFamily="34" charset="0"/>
              </a:rPr>
              <a:t>from </a:t>
            </a:r>
            <a:r>
              <a:rPr lang="en-US" sz="1500" dirty="0">
                <a:latin typeface="Helvetica" pitchFamily="34" charset="0"/>
                <a:hlinkClick r:id="rId3"/>
              </a:rPr>
              <a:t>https://github.com/jexp/neo4j-shell-tools</a:t>
            </a:r>
            <a:endParaRPr lang="en-US" sz="1500" dirty="0">
              <a:latin typeface="Helvetica" pitchFamily="34" charset="0"/>
            </a:endParaRPr>
          </a:p>
          <a:p>
            <a:r>
              <a:rPr lang="en-US" sz="1500" dirty="0">
                <a:latin typeface="Helvetica" pitchFamily="34" charset="0"/>
              </a:rPr>
              <a:t>Populate the database from a </a:t>
            </a:r>
            <a:r>
              <a:rPr lang="en-US" sz="1500" dirty="0" err="1">
                <a:latin typeface="Helvetica" pitchFamily="34" charset="0"/>
              </a:rPr>
              <a:t>GraphML</a:t>
            </a:r>
            <a:r>
              <a:rPr lang="en-US" sz="1500" dirty="0">
                <a:latin typeface="Helvetica" pitchFamily="34" charset="0"/>
              </a:rPr>
              <a:t> file</a:t>
            </a:r>
          </a:p>
          <a:p>
            <a:pPr marL="342900" lvl="1" indent="0">
              <a:buNone/>
            </a:pPr>
            <a:r>
              <a:rPr lang="en-US" sz="1200" dirty="0">
                <a:latin typeface="Courier" pitchFamily="49" charset="0"/>
              </a:rPr>
              <a:t>import-</a:t>
            </a:r>
            <a:r>
              <a:rPr lang="en-US" sz="1200" dirty="0" err="1">
                <a:latin typeface="Courier" pitchFamily="49" charset="0"/>
              </a:rPr>
              <a:t>graphml</a:t>
            </a:r>
            <a:r>
              <a:rPr lang="en-US" sz="1200" dirty="0">
                <a:latin typeface="Courier" pitchFamily="49" charset="0"/>
              </a:rPr>
              <a:t> -</a:t>
            </a:r>
            <a:r>
              <a:rPr lang="en-US" sz="1200" dirty="0" err="1">
                <a:latin typeface="Courier" pitchFamily="49" charset="0"/>
              </a:rPr>
              <a:t>i</a:t>
            </a:r>
            <a:r>
              <a:rPr lang="en-US" sz="1200" dirty="0">
                <a:latin typeface="Courier" pitchFamily="49" charset="0"/>
              </a:rPr>
              <a:t> /</a:t>
            </a:r>
            <a:r>
              <a:rPr lang="en-US" sz="1200" dirty="0" err="1">
                <a:latin typeface="Courier" pitchFamily="49" charset="0"/>
              </a:rPr>
              <a:t>usr</a:t>
            </a:r>
            <a:r>
              <a:rPr lang="en-US" sz="1200" dirty="0">
                <a:latin typeface="Courier" pitchFamily="49" charset="0"/>
              </a:rPr>
              <a:t>/share/neo4j/import/</a:t>
            </a:r>
            <a:r>
              <a:rPr lang="en-US" sz="1200" dirty="0" err="1">
                <a:latin typeface="Courier" pitchFamily="49" charset="0"/>
              </a:rPr>
              <a:t>airlines.graphml</a:t>
            </a:r>
            <a:r>
              <a:rPr lang="en-US" sz="1200" dirty="0">
                <a:latin typeface="Courier" pitchFamily="49" charset="0"/>
              </a:rPr>
              <a:t> -r HAS_DIRECT_FLIGHTS_TO -b 20000 -c -t</a:t>
            </a:r>
            <a:endParaRPr lang="fr-FR" sz="1200" dirty="0">
              <a:latin typeface="Courier" pitchFamily="49" charset="0"/>
            </a:endParaRPr>
          </a:p>
          <a:p>
            <a:r>
              <a:rPr lang="en-US" sz="1500" dirty="0">
                <a:latin typeface="Helvetica" pitchFamily="34" charset="0"/>
              </a:rPr>
              <a:t>Check the results</a:t>
            </a:r>
            <a:r>
              <a:rPr lang="fr-FR" sz="1500" dirty="0">
                <a:latin typeface="Helvetica" pitchFamily="34" charset="0"/>
              </a:rPr>
              <a:t>:</a:t>
            </a:r>
          </a:p>
          <a:p>
            <a:pPr marL="342900" lvl="1" indent="0">
              <a:buNone/>
            </a:pPr>
            <a:r>
              <a:rPr lang="en-US" sz="1200" dirty="0">
                <a:latin typeface="Courier" pitchFamily="49" charset="0"/>
              </a:rPr>
              <a:t>MATCH (a)--()</a:t>
            </a:r>
          </a:p>
          <a:p>
            <a:pPr marL="342900" lvl="1" indent="0">
              <a:buNone/>
            </a:pPr>
            <a:r>
              <a:rPr lang="en-US" sz="1200" dirty="0">
                <a:latin typeface="Courier" pitchFamily="49" charset="0"/>
              </a:rPr>
              <a:t>WITH </a:t>
            </a:r>
            <a:r>
              <a:rPr lang="en-US" sz="1200" dirty="0" err="1">
                <a:latin typeface="Courier" pitchFamily="49" charset="0"/>
              </a:rPr>
              <a:t>a.tooltip</a:t>
            </a:r>
            <a:r>
              <a:rPr lang="en-US" sz="1200" dirty="0">
                <a:latin typeface="Courier" pitchFamily="49" charset="0"/>
              </a:rPr>
              <a:t> as airport, count(*) as flights</a:t>
            </a:r>
          </a:p>
          <a:p>
            <a:pPr marL="342900" lvl="1" indent="0">
              <a:buNone/>
            </a:pPr>
            <a:r>
              <a:rPr lang="en-US" sz="1200" dirty="0">
                <a:latin typeface="Courier" pitchFamily="49" charset="0"/>
              </a:rPr>
              <a:t>RETURN airport, flights ORDER BY flights DESC LIMIT 10</a:t>
            </a:r>
          </a:p>
        </p:txBody>
      </p:sp>
      <p:sp>
        <p:nvSpPr>
          <p:cNvPr id="11" name="Slide Number Placeholder 10"/>
          <p:cNvSpPr>
            <a:spLocks noGrp="1"/>
          </p:cNvSpPr>
          <p:nvPr>
            <p:ph type="sldNum" sz="quarter" idx="12"/>
          </p:nvPr>
        </p:nvSpPr>
        <p:spPr/>
        <p:txBody>
          <a:bodyPr/>
          <a:lstStyle/>
          <a:p>
            <a:fld id="{CB144CF4-E734-4CD7-89CC-C6716656D037}" type="slidenum">
              <a:rPr lang="ru-RU" smtClean="0"/>
              <a:t>90</a:t>
            </a:fld>
            <a:endParaRPr lang="ru-RU"/>
          </a:p>
        </p:txBody>
      </p:sp>
      <p:sp>
        <p:nvSpPr>
          <p:cNvPr id="10" name="Footer Placeholder 3"/>
          <p:cNvSpPr>
            <a:spLocks noGrp="1"/>
          </p:cNvSpPr>
          <p:nvPr>
            <p:ph type="ftr" sz="quarter" idx="11"/>
          </p:nvPr>
        </p:nvSpPr>
        <p:spPr>
          <a:xfrm>
            <a:off x="3383868" y="4767264"/>
            <a:ext cx="2484276" cy="273844"/>
          </a:xfrm>
        </p:spPr>
        <p:txBody>
          <a:bodyPr/>
          <a:lstStyle/>
          <a:p>
            <a:r>
              <a:rPr lang="en-US" sz="675" b="1" dirty="0">
                <a:latin typeface="Helvetica" pitchFamily="34" charset="0"/>
              </a:rPr>
              <a:t>Frontiers of Network Science: Introduction to Neo4j 2019</a:t>
            </a:r>
            <a:endParaRPr lang="ru-RU" sz="675" b="1" dirty="0"/>
          </a:p>
        </p:txBody>
      </p:sp>
      <p:sp>
        <p:nvSpPr>
          <p:cNvPr id="9" name="Subtitle 2"/>
          <p:cNvSpPr txBox="1">
            <a:spLocks/>
          </p:cNvSpPr>
          <p:nvPr/>
        </p:nvSpPr>
        <p:spPr>
          <a:xfrm flipH="1">
            <a:off x="1979713" y="137161"/>
            <a:ext cx="34289" cy="377190"/>
          </a:xfrm>
          <a:prstGeom prst="rect">
            <a:avLst/>
          </a:prstGeom>
          <a:solidFill>
            <a:schemeClr val="bg1"/>
          </a:solidFill>
        </p:spPr>
        <p:txBody>
          <a:bodyPr vert="horz" lIns="68580" tIns="34290" rIns="68580" bIns="34290" rtlCol="0">
            <a:normAutofit/>
          </a:bodyPr>
          <a:lstStyle/>
          <a:p>
            <a:pPr>
              <a:spcBef>
                <a:spcPct val="20000"/>
              </a:spcBef>
            </a:pPr>
            <a:endParaRPr lang="en-US" sz="1200" b="1" dirty="0">
              <a:solidFill>
                <a:schemeClr val="bg1"/>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22706067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A37573-DE8D-8A34-1194-6F05E872190F}"/>
              </a:ext>
            </a:extLst>
          </p:cNvPr>
          <p:cNvSpPr>
            <a:spLocks noGrp="1"/>
          </p:cNvSpPr>
          <p:nvPr>
            <p:ph type="ctrTitle"/>
          </p:nvPr>
        </p:nvSpPr>
        <p:spPr/>
        <p:txBody>
          <a:bodyPr/>
          <a:lstStyle/>
          <a:p>
            <a:r>
              <a:rPr lang="en-US" dirty="0"/>
              <a:t>Deeper Dive</a:t>
            </a:r>
          </a:p>
        </p:txBody>
      </p:sp>
      <p:sp>
        <p:nvSpPr>
          <p:cNvPr id="5" name="Subtitle 4">
            <a:extLst>
              <a:ext uri="{FF2B5EF4-FFF2-40B4-BE49-F238E27FC236}">
                <a16:creationId xmlns:a16="http://schemas.microsoft.com/office/drawing/2014/main" id="{5BDCD981-6C0A-424A-CC2F-CE164237400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993804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DEEPER Dive into graph databases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78969092"/>
              </p:ext>
            </p:extLst>
          </p:nvPr>
        </p:nvGraphicFramePr>
        <p:xfrm>
          <a:off x="1469923" y="1319752"/>
          <a:ext cx="6204158" cy="32239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0971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DEEPER Dive into graph databases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9014610"/>
              </p:ext>
            </p:extLst>
          </p:nvPr>
        </p:nvGraphicFramePr>
        <p:xfrm>
          <a:off x="1469923" y="1470581"/>
          <a:ext cx="6204158" cy="2848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2D8A5305-3E10-D90B-8292-05CC82320EBD}"/>
              </a:ext>
            </a:extLst>
          </p:cNvPr>
          <p:cNvSpPr txBox="1"/>
          <p:nvPr/>
        </p:nvSpPr>
        <p:spPr>
          <a:xfrm>
            <a:off x="1564990" y="4391025"/>
            <a:ext cx="6014019" cy="461665"/>
          </a:xfrm>
          <a:prstGeom prst="rect">
            <a:avLst/>
          </a:prstGeom>
          <a:noFill/>
        </p:spPr>
        <p:txBody>
          <a:bodyPr wrap="none" rtlCol="0">
            <a:spAutoFit/>
          </a:bodyPr>
          <a:lstStyle/>
          <a:p>
            <a:r>
              <a:rPr lang="en-US" sz="1200" dirty="0"/>
              <a:t>If</a:t>
            </a:r>
            <a:r>
              <a:rPr lang="en-US" sz="1200" baseline="0" dirty="0"/>
              <a:t> you need to connect something modeled as a relationship to more than two other entities, </a:t>
            </a:r>
          </a:p>
          <a:p>
            <a:r>
              <a:rPr lang="en-US" sz="1200" baseline="0" dirty="0"/>
              <a:t>then you have to refactor the entity inside the relationship out into a separate node.</a:t>
            </a:r>
            <a:endParaRPr lang="en-US" dirty="0"/>
          </a:p>
        </p:txBody>
      </p:sp>
    </p:spTree>
    <p:extLst>
      <p:ext uri="{BB962C8B-B14F-4D97-AF65-F5344CB8AC3E}">
        <p14:creationId xmlns:p14="http://schemas.microsoft.com/office/powerpoint/2010/main" val="1421495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DEEPER Dive into graph databases</a:t>
            </a:r>
          </a:p>
        </p:txBody>
      </p:sp>
      <p:sp>
        <p:nvSpPr>
          <p:cNvPr id="6" name="Content Placeholder 5"/>
          <p:cNvSpPr>
            <a:spLocks noGrp="1"/>
          </p:cNvSpPr>
          <p:nvPr>
            <p:ph sz="quarter" idx="4"/>
          </p:nvPr>
        </p:nvSpPr>
        <p:spPr>
          <a:xfrm>
            <a:off x="1469923" y="1912929"/>
            <a:ext cx="3033619" cy="2381053"/>
          </a:xfrm>
        </p:spPr>
        <p:txBody>
          <a:bodyPr>
            <a:normAutofit/>
          </a:bodyPr>
          <a:lstStyle/>
          <a:p>
            <a:r>
              <a:rPr lang="en-US" sz="1575" dirty="0"/>
              <a:t>DESIGN PATTERNS</a:t>
            </a:r>
            <a:endParaRPr lang="en-US" sz="1575" baseline="30000" dirty="0"/>
          </a:p>
          <a:p>
            <a:pPr lvl="1"/>
            <a:r>
              <a:rPr lang="en-US" sz="1350" dirty="0"/>
              <a:t>Linked List</a:t>
            </a:r>
          </a:p>
          <a:p>
            <a:pPr lvl="1"/>
            <a:r>
              <a:rPr lang="en-US" sz="1350" dirty="0"/>
              <a:t>Multiple Relationships</a:t>
            </a:r>
          </a:p>
          <a:p>
            <a:pPr lvl="1"/>
            <a:r>
              <a:rPr lang="en-US" sz="1350" dirty="0"/>
              <a:t>Tags and Categories</a:t>
            </a:r>
          </a:p>
          <a:p>
            <a:pPr lvl="1"/>
            <a:r>
              <a:rPr lang="en-US" sz="1350" dirty="0"/>
              <a:t>Multi Level Tree</a:t>
            </a:r>
          </a:p>
          <a:p>
            <a:pPr lvl="1"/>
            <a:r>
              <a:rPr lang="en-US" sz="1350" dirty="0"/>
              <a:t>R-Tree (spatial)</a:t>
            </a:r>
          </a:p>
          <a:p>
            <a:pPr lvl="1"/>
            <a:r>
              <a:rPr lang="en-US" sz="1350" dirty="0"/>
              <a:t>Activity Stream</a:t>
            </a:r>
          </a:p>
          <a:p>
            <a:pPr lvl="1"/>
            <a:r>
              <a:rPr lang="en-US" sz="1350" dirty="0"/>
              <a:t>Anti-pattern: Unconnected graph</a:t>
            </a:r>
          </a:p>
          <a:p>
            <a:pPr lvl="1"/>
            <a:endParaRPr lang="en-US" sz="1350" dirty="0"/>
          </a:p>
        </p:txBody>
      </p:sp>
      <p:pic>
        <p:nvPicPr>
          <p:cNvPr id="10" name="Picture 9"/>
          <p:cNvPicPr>
            <a:picLocks noChangeAspect="1"/>
          </p:cNvPicPr>
          <p:nvPr/>
        </p:nvPicPr>
        <p:blipFill>
          <a:blip r:embed="rId3"/>
          <a:stretch>
            <a:fillRect/>
          </a:stretch>
        </p:blipFill>
        <p:spPr>
          <a:xfrm>
            <a:off x="5078148" y="2068565"/>
            <a:ext cx="1770256" cy="2160811"/>
          </a:xfrm>
          <a:prstGeom prst="rect">
            <a:avLst/>
          </a:prstGeom>
        </p:spPr>
      </p:pic>
    </p:spTree>
    <p:extLst>
      <p:ext uri="{BB962C8B-B14F-4D97-AF65-F5344CB8AC3E}">
        <p14:creationId xmlns:p14="http://schemas.microsoft.com/office/powerpoint/2010/main" val="21148826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DEEPER Dive into graph databases</a:t>
            </a:r>
          </a:p>
        </p:txBody>
      </p:sp>
      <p:sp>
        <p:nvSpPr>
          <p:cNvPr id="6" name="Text Placeholder 5"/>
          <p:cNvSpPr>
            <a:spLocks noGrp="1"/>
          </p:cNvSpPr>
          <p:nvPr>
            <p:ph type="body" idx="1"/>
          </p:nvPr>
        </p:nvSpPr>
        <p:spPr>
          <a:xfrm>
            <a:off x="1642061" y="1698267"/>
            <a:ext cx="2861480" cy="301503"/>
          </a:xfrm>
        </p:spPr>
        <p:txBody>
          <a:bodyPr>
            <a:normAutofit fontScale="85000" lnSpcReduction="10000"/>
          </a:bodyPr>
          <a:lstStyle/>
          <a:p>
            <a:r>
              <a:rPr lang="en-US" dirty="0"/>
              <a:t>Anti-pattern</a:t>
            </a:r>
          </a:p>
        </p:txBody>
      </p:sp>
      <p:sp>
        <p:nvSpPr>
          <p:cNvPr id="12" name="Text Placeholder 11"/>
          <p:cNvSpPr>
            <a:spLocks noGrp="1"/>
          </p:cNvSpPr>
          <p:nvPr>
            <p:ph type="body" sz="quarter" idx="3"/>
          </p:nvPr>
        </p:nvSpPr>
        <p:spPr>
          <a:xfrm>
            <a:off x="3311712" y="1688497"/>
            <a:ext cx="2861479" cy="311273"/>
          </a:xfrm>
        </p:spPr>
        <p:txBody>
          <a:bodyPr>
            <a:normAutofit fontScale="85000" lnSpcReduction="10000"/>
          </a:bodyPr>
          <a:lstStyle/>
          <a:p>
            <a:r>
              <a:rPr lang="en-US" dirty="0"/>
              <a:t>Pattern: Linked List</a:t>
            </a:r>
            <a:endParaRPr lang="en-US" baseline="30000" dirty="0"/>
          </a:p>
        </p:txBody>
      </p:sp>
      <p:pic>
        <p:nvPicPr>
          <p:cNvPr id="10" name="Picture 9"/>
          <p:cNvPicPr>
            <a:picLocks noChangeAspect="1"/>
          </p:cNvPicPr>
          <p:nvPr/>
        </p:nvPicPr>
        <p:blipFill>
          <a:blip r:embed="rId3"/>
          <a:stretch>
            <a:fillRect/>
          </a:stretch>
        </p:blipFill>
        <p:spPr>
          <a:xfrm>
            <a:off x="1642062" y="2059634"/>
            <a:ext cx="1070719" cy="1631341"/>
          </a:xfrm>
          <a:prstGeom prst="rect">
            <a:avLst/>
          </a:prstGeom>
        </p:spPr>
      </p:pic>
      <p:pic>
        <p:nvPicPr>
          <p:cNvPr id="14" name="Picture 13"/>
          <p:cNvPicPr>
            <a:picLocks noChangeAspect="1"/>
          </p:cNvPicPr>
          <p:nvPr/>
        </p:nvPicPr>
        <p:blipFill>
          <a:blip r:embed="rId4"/>
          <a:stretch>
            <a:fillRect/>
          </a:stretch>
        </p:blipFill>
        <p:spPr>
          <a:xfrm>
            <a:off x="3555828" y="1983744"/>
            <a:ext cx="4090146" cy="2432701"/>
          </a:xfrm>
          <a:prstGeom prst="rect">
            <a:avLst/>
          </a:prstGeom>
        </p:spPr>
      </p:pic>
      <p:sp>
        <p:nvSpPr>
          <p:cNvPr id="2" name="TextBox 1">
            <a:extLst>
              <a:ext uri="{FF2B5EF4-FFF2-40B4-BE49-F238E27FC236}">
                <a16:creationId xmlns:a16="http://schemas.microsoft.com/office/drawing/2014/main" id="{0E7436E0-3876-E94D-994B-EA3CFEC9DB03}"/>
              </a:ext>
            </a:extLst>
          </p:cNvPr>
          <p:cNvSpPr txBox="1"/>
          <p:nvPr/>
        </p:nvSpPr>
        <p:spPr>
          <a:xfrm>
            <a:off x="2450969" y="4336330"/>
            <a:ext cx="2271263" cy="369332"/>
          </a:xfrm>
          <a:prstGeom prst="rect">
            <a:avLst/>
          </a:prstGeom>
          <a:noFill/>
        </p:spPr>
        <p:txBody>
          <a:bodyPr wrap="none" rtlCol="0">
            <a:spAutoFit/>
          </a:bodyPr>
          <a:lstStyle/>
          <a:p>
            <a:r>
              <a:rPr lang="en-US" dirty="0"/>
              <a:t>Link up entities/nodes</a:t>
            </a:r>
          </a:p>
        </p:txBody>
      </p:sp>
    </p:spTree>
    <p:extLst>
      <p:ext uri="{BB962C8B-B14F-4D97-AF65-F5344CB8AC3E}">
        <p14:creationId xmlns:p14="http://schemas.microsoft.com/office/powerpoint/2010/main" val="10206355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DEEPER Dive into graph databases</a:t>
            </a:r>
          </a:p>
        </p:txBody>
      </p:sp>
      <p:sp>
        <p:nvSpPr>
          <p:cNvPr id="6" name="Text Placeholder 5"/>
          <p:cNvSpPr>
            <a:spLocks noGrp="1"/>
          </p:cNvSpPr>
          <p:nvPr>
            <p:ph type="body" idx="1"/>
          </p:nvPr>
        </p:nvSpPr>
        <p:spPr>
          <a:xfrm>
            <a:off x="1642061" y="1698267"/>
            <a:ext cx="2861480" cy="301503"/>
          </a:xfrm>
        </p:spPr>
        <p:txBody>
          <a:bodyPr>
            <a:normAutofit fontScale="85000" lnSpcReduction="10000"/>
          </a:bodyPr>
          <a:lstStyle/>
          <a:p>
            <a:r>
              <a:rPr lang="en-US" dirty="0"/>
              <a:t>Anti-pattern</a:t>
            </a:r>
          </a:p>
        </p:txBody>
      </p:sp>
      <p:sp>
        <p:nvSpPr>
          <p:cNvPr id="12" name="Text Placeholder 11"/>
          <p:cNvSpPr>
            <a:spLocks noGrp="1"/>
          </p:cNvSpPr>
          <p:nvPr>
            <p:ph type="body" sz="quarter" idx="3"/>
          </p:nvPr>
        </p:nvSpPr>
        <p:spPr>
          <a:xfrm>
            <a:off x="3311712" y="1688497"/>
            <a:ext cx="2861479" cy="311273"/>
          </a:xfrm>
        </p:spPr>
        <p:txBody>
          <a:bodyPr>
            <a:normAutofit fontScale="85000" lnSpcReduction="10000"/>
          </a:bodyPr>
          <a:lstStyle/>
          <a:p>
            <a:r>
              <a:rPr lang="en-US" dirty="0"/>
              <a:t>Pattern: Multiple Relationships</a:t>
            </a:r>
          </a:p>
        </p:txBody>
      </p:sp>
      <p:pic>
        <p:nvPicPr>
          <p:cNvPr id="10" name="Picture 9"/>
          <p:cNvPicPr>
            <a:picLocks noChangeAspect="1"/>
          </p:cNvPicPr>
          <p:nvPr/>
        </p:nvPicPr>
        <p:blipFill>
          <a:blip r:embed="rId2"/>
          <a:stretch>
            <a:fillRect/>
          </a:stretch>
        </p:blipFill>
        <p:spPr>
          <a:xfrm>
            <a:off x="1642062" y="2059634"/>
            <a:ext cx="1070719" cy="1631341"/>
          </a:xfrm>
          <a:prstGeom prst="rect">
            <a:avLst/>
          </a:prstGeom>
        </p:spPr>
      </p:pic>
      <p:pic>
        <p:nvPicPr>
          <p:cNvPr id="2" name="Picture 1"/>
          <p:cNvPicPr>
            <a:picLocks noChangeAspect="1"/>
          </p:cNvPicPr>
          <p:nvPr/>
        </p:nvPicPr>
        <p:blipFill>
          <a:blip r:embed="rId3"/>
          <a:stretch>
            <a:fillRect/>
          </a:stretch>
        </p:blipFill>
        <p:spPr>
          <a:xfrm>
            <a:off x="3428212" y="2059634"/>
            <a:ext cx="3940246" cy="2017711"/>
          </a:xfrm>
          <a:prstGeom prst="rect">
            <a:avLst/>
          </a:prstGeom>
        </p:spPr>
      </p:pic>
      <p:sp>
        <p:nvSpPr>
          <p:cNvPr id="3" name="TextBox 2">
            <a:extLst>
              <a:ext uri="{FF2B5EF4-FFF2-40B4-BE49-F238E27FC236}">
                <a16:creationId xmlns:a16="http://schemas.microsoft.com/office/drawing/2014/main" id="{E6EB1026-8C18-9C47-8D2F-F82179F47D79}"/>
              </a:ext>
            </a:extLst>
          </p:cNvPr>
          <p:cNvSpPr txBox="1"/>
          <p:nvPr/>
        </p:nvSpPr>
        <p:spPr>
          <a:xfrm>
            <a:off x="4547164" y="4291190"/>
            <a:ext cx="4596836" cy="646331"/>
          </a:xfrm>
          <a:prstGeom prst="rect">
            <a:avLst/>
          </a:prstGeom>
          <a:noFill/>
        </p:spPr>
        <p:txBody>
          <a:bodyPr wrap="none" rtlCol="0">
            <a:spAutoFit/>
          </a:bodyPr>
          <a:lstStyle/>
          <a:p>
            <a:r>
              <a:rPr lang="en-US" dirty="0"/>
              <a:t>Relationships have properties</a:t>
            </a:r>
          </a:p>
          <a:p>
            <a:r>
              <a:rPr lang="en-US" dirty="0"/>
              <a:t>Entities/Nodes can be used for multiple people</a:t>
            </a:r>
          </a:p>
        </p:txBody>
      </p:sp>
    </p:spTree>
    <p:extLst>
      <p:ext uri="{BB962C8B-B14F-4D97-AF65-F5344CB8AC3E}">
        <p14:creationId xmlns:p14="http://schemas.microsoft.com/office/powerpoint/2010/main" val="3751290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DEEPER Dive into graph databases</a:t>
            </a:r>
          </a:p>
        </p:txBody>
      </p:sp>
      <p:sp>
        <p:nvSpPr>
          <p:cNvPr id="6" name="Text Placeholder 5"/>
          <p:cNvSpPr>
            <a:spLocks noGrp="1"/>
          </p:cNvSpPr>
          <p:nvPr>
            <p:ph type="body" idx="1"/>
          </p:nvPr>
        </p:nvSpPr>
        <p:spPr>
          <a:xfrm>
            <a:off x="1642061" y="1698267"/>
            <a:ext cx="2861480" cy="301503"/>
          </a:xfrm>
        </p:spPr>
        <p:txBody>
          <a:bodyPr>
            <a:normAutofit fontScale="85000" lnSpcReduction="10000"/>
          </a:bodyPr>
          <a:lstStyle/>
          <a:p>
            <a:r>
              <a:rPr lang="en-US" dirty="0"/>
              <a:t>Anti-pattern</a:t>
            </a:r>
          </a:p>
        </p:txBody>
      </p:sp>
      <p:sp>
        <p:nvSpPr>
          <p:cNvPr id="12" name="Text Placeholder 11"/>
          <p:cNvSpPr>
            <a:spLocks noGrp="1"/>
          </p:cNvSpPr>
          <p:nvPr>
            <p:ph type="body" sz="quarter" idx="3"/>
          </p:nvPr>
        </p:nvSpPr>
        <p:spPr>
          <a:xfrm>
            <a:off x="3311712" y="1688497"/>
            <a:ext cx="2861479" cy="311273"/>
          </a:xfrm>
        </p:spPr>
        <p:txBody>
          <a:bodyPr>
            <a:normAutofit fontScale="85000" lnSpcReduction="10000"/>
          </a:bodyPr>
          <a:lstStyle/>
          <a:p>
            <a:r>
              <a:rPr lang="en-US" dirty="0"/>
              <a:t>Pattern: Tags and Categories</a:t>
            </a:r>
            <a:endParaRPr lang="en-US" baseline="30000" dirty="0"/>
          </a:p>
        </p:txBody>
      </p:sp>
      <p:pic>
        <p:nvPicPr>
          <p:cNvPr id="3" name="Picture 2"/>
          <p:cNvPicPr>
            <a:picLocks noChangeAspect="1"/>
          </p:cNvPicPr>
          <p:nvPr/>
        </p:nvPicPr>
        <p:blipFill>
          <a:blip r:embed="rId2"/>
          <a:stretch>
            <a:fillRect/>
          </a:stretch>
        </p:blipFill>
        <p:spPr>
          <a:xfrm>
            <a:off x="1566076" y="2088730"/>
            <a:ext cx="1070719" cy="1459620"/>
          </a:xfrm>
          <a:prstGeom prst="rect">
            <a:avLst/>
          </a:prstGeom>
        </p:spPr>
      </p:pic>
      <p:pic>
        <p:nvPicPr>
          <p:cNvPr id="7" name="Picture 6"/>
          <p:cNvPicPr>
            <a:picLocks noChangeAspect="1"/>
          </p:cNvPicPr>
          <p:nvPr/>
        </p:nvPicPr>
        <p:blipFill>
          <a:blip r:embed="rId3"/>
          <a:stretch>
            <a:fillRect/>
          </a:stretch>
        </p:blipFill>
        <p:spPr>
          <a:xfrm>
            <a:off x="3311710" y="2009541"/>
            <a:ext cx="4154390" cy="2318221"/>
          </a:xfrm>
          <a:prstGeom prst="rect">
            <a:avLst/>
          </a:prstGeom>
        </p:spPr>
      </p:pic>
    </p:spTree>
    <p:extLst>
      <p:ext uri="{BB962C8B-B14F-4D97-AF65-F5344CB8AC3E}">
        <p14:creationId xmlns:p14="http://schemas.microsoft.com/office/powerpoint/2010/main" val="13542929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DEEPER Dive into graph databases</a:t>
            </a:r>
          </a:p>
        </p:txBody>
      </p:sp>
      <p:sp>
        <p:nvSpPr>
          <p:cNvPr id="12" name="Text Placeholder 11"/>
          <p:cNvSpPr>
            <a:spLocks noGrp="1"/>
          </p:cNvSpPr>
          <p:nvPr>
            <p:ph type="body" sz="quarter" idx="3"/>
          </p:nvPr>
        </p:nvSpPr>
        <p:spPr>
          <a:xfrm>
            <a:off x="2004759" y="1688497"/>
            <a:ext cx="2861479" cy="311273"/>
          </a:xfrm>
        </p:spPr>
        <p:txBody>
          <a:bodyPr>
            <a:normAutofit fontScale="92500" lnSpcReduction="20000"/>
          </a:bodyPr>
          <a:lstStyle/>
          <a:p>
            <a:r>
              <a:rPr lang="en-US" dirty="0"/>
              <a:t>Pattern: Multi-Level Tree</a:t>
            </a:r>
            <a:endParaRPr lang="en-US" baseline="30000" dirty="0"/>
          </a:p>
        </p:txBody>
      </p:sp>
      <p:pic>
        <p:nvPicPr>
          <p:cNvPr id="2" name="Picture 1"/>
          <p:cNvPicPr>
            <a:picLocks noChangeAspect="1"/>
          </p:cNvPicPr>
          <p:nvPr/>
        </p:nvPicPr>
        <p:blipFill>
          <a:blip r:embed="rId3"/>
          <a:stretch>
            <a:fillRect/>
          </a:stretch>
        </p:blipFill>
        <p:spPr>
          <a:xfrm>
            <a:off x="2644496" y="2116815"/>
            <a:ext cx="3469130" cy="2604421"/>
          </a:xfrm>
          <a:prstGeom prst="rect">
            <a:avLst/>
          </a:prstGeom>
        </p:spPr>
      </p:pic>
    </p:spTree>
    <p:extLst>
      <p:ext uri="{BB962C8B-B14F-4D97-AF65-F5344CB8AC3E}">
        <p14:creationId xmlns:p14="http://schemas.microsoft.com/office/powerpoint/2010/main" val="7698101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651" y="1530950"/>
            <a:ext cx="3309994" cy="2837137"/>
          </a:xfrm>
          <a:prstGeom prst="rect">
            <a:avLst/>
          </a:prstGeom>
        </p:spPr>
      </p:pic>
      <p:sp>
        <p:nvSpPr>
          <p:cNvPr id="6" name="Title 4">
            <a:extLst>
              <a:ext uri="{FF2B5EF4-FFF2-40B4-BE49-F238E27FC236}">
                <a16:creationId xmlns:a16="http://schemas.microsoft.com/office/drawing/2014/main" id="{483E8F5A-98BD-884D-BA85-05CA038D0237}"/>
              </a:ext>
            </a:extLst>
          </p:cNvPr>
          <p:cNvSpPr txBox="1">
            <a:spLocks/>
          </p:cNvSpPr>
          <p:nvPr/>
        </p:nvSpPr>
        <p:spPr>
          <a:xfrm>
            <a:off x="457200" y="224833"/>
            <a:ext cx="8229600" cy="857250"/>
          </a:xfrm>
          <a:prstGeom prst="rect">
            <a:avLst/>
          </a:prstGeom>
        </p:spPr>
        <p:txBody>
          <a:bodyPr/>
          <a:lstStyle>
            <a:lvl1pPr algn="ctr" defTabSz="342900" rtl="0" eaLnBrk="1" latinLnBrk="0" hangingPunct="1">
              <a:spcBef>
                <a:spcPct val="0"/>
              </a:spcBef>
              <a:buNone/>
              <a:defRPr sz="3300" kern="1200">
                <a:solidFill>
                  <a:schemeClr val="tx1"/>
                </a:solidFill>
                <a:latin typeface="+mj-lt"/>
                <a:ea typeface="+mj-ea"/>
                <a:cs typeface="+mj-cs"/>
              </a:defRPr>
            </a:lvl1pPr>
          </a:lstStyle>
          <a:p>
            <a:r>
              <a:rPr lang="en-US" dirty="0"/>
              <a:t>DEEPER Dive into graph databases</a:t>
            </a:r>
          </a:p>
        </p:txBody>
      </p:sp>
      <p:sp>
        <p:nvSpPr>
          <p:cNvPr id="2" name="TextBox 1">
            <a:extLst>
              <a:ext uri="{FF2B5EF4-FFF2-40B4-BE49-F238E27FC236}">
                <a16:creationId xmlns:a16="http://schemas.microsoft.com/office/drawing/2014/main" id="{E5A5F99C-FA19-E48E-B1C2-55CAA103F556}"/>
              </a:ext>
            </a:extLst>
          </p:cNvPr>
          <p:cNvSpPr txBox="1"/>
          <p:nvPr/>
        </p:nvSpPr>
        <p:spPr>
          <a:xfrm>
            <a:off x="6238875" y="1895475"/>
            <a:ext cx="2581275" cy="1200329"/>
          </a:xfrm>
          <a:prstGeom prst="rect">
            <a:avLst/>
          </a:prstGeom>
          <a:noFill/>
        </p:spPr>
        <p:txBody>
          <a:bodyPr wrap="square" rtlCol="0">
            <a:spAutoFit/>
          </a:bodyPr>
          <a:lstStyle/>
          <a:p>
            <a:r>
              <a:rPr lang="en-US" dirty="0"/>
              <a:t>Use spatial relationships to create a tree. Traversal of the tree prunes large chunks of space.</a:t>
            </a:r>
          </a:p>
        </p:txBody>
      </p:sp>
    </p:spTree>
    <p:extLst>
      <p:ext uri="{BB962C8B-B14F-4D97-AF65-F5344CB8AC3E}">
        <p14:creationId xmlns:p14="http://schemas.microsoft.com/office/powerpoint/2010/main" val="1117601369"/>
      </p:ext>
    </p:extLst>
  </p:cSld>
  <p:clrMapOvr>
    <a:masterClrMapping/>
  </p:clrMapOvr>
</p:sld>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Flow</Template>
  <TotalTime>82766</TotalTime>
  <Words>7923</Words>
  <Application>Microsoft Macintosh PowerPoint</Application>
  <PresentationFormat>On-screen Show (16:9)</PresentationFormat>
  <Paragraphs>1140</Paragraphs>
  <Slides>126</Slides>
  <Notes>51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126</vt:i4>
      </vt:variant>
    </vt:vector>
  </HeadingPairs>
  <TitlesOfParts>
    <vt:vector size="140" baseType="lpstr">
      <vt:lpstr>Arial</vt:lpstr>
      <vt:lpstr>Arial Black</vt:lpstr>
      <vt:lpstr>Book Antiqua</vt:lpstr>
      <vt:lpstr>Calibri</vt:lpstr>
      <vt:lpstr>Corbel</vt:lpstr>
      <vt:lpstr>Courier</vt:lpstr>
      <vt:lpstr>Courier New</vt:lpstr>
      <vt:lpstr>Helvetica</vt:lpstr>
      <vt:lpstr>Nunito Sans</vt:lpstr>
      <vt:lpstr>Roboto Mono</vt:lpstr>
      <vt:lpstr>Times New Roman</vt:lpstr>
      <vt:lpstr>Verdana</vt:lpstr>
      <vt:lpstr>Wingdings</vt:lpstr>
      <vt:lpstr>Office Theme</vt:lpstr>
      <vt:lpstr>Graph Databases</vt:lpstr>
      <vt:lpstr>What is a Graph Database</vt:lpstr>
      <vt:lpstr>Example Usage</vt:lpstr>
      <vt:lpstr>Graph, Graph, Everywhere</vt:lpstr>
      <vt:lpstr>Graph Databases</vt:lpstr>
      <vt:lpstr>Motivating example</vt:lpstr>
      <vt:lpstr>Alternative: Advice network</vt:lpstr>
      <vt:lpstr>Alternative: trust network</vt:lpstr>
      <vt:lpstr>Fundamental graph modeling elements</vt:lpstr>
      <vt:lpstr>Examples</vt:lpstr>
      <vt:lpstr>Graph Databases: Query</vt:lpstr>
      <vt:lpstr>Friends of evelyn</vt:lpstr>
      <vt:lpstr>Find all common friends - SQL</vt:lpstr>
      <vt:lpstr>Find all common friends</vt:lpstr>
      <vt:lpstr>PowerPoint Presentation</vt:lpstr>
      <vt:lpstr>PowerPoint Presentation</vt:lpstr>
      <vt:lpstr>Case Study</vt:lpstr>
      <vt:lpstr>Case Study Results</vt:lpstr>
      <vt:lpstr>Social Network “path exists” Performance</vt:lpstr>
      <vt:lpstr>Social Network “path exists” Performance</vt:lpstr>
      <vt:lpstr>Social Network “path exists” Performance</vt:lpstr>
      <vt:lpstr>Introduction to the graph model </vt:lpstr>
      <vt:lpstr>Introduction to the Graph Model</vt:lpstr>
      <vt:lpstr>Introduction to the Graph Model</vt:lpstr>
      <vt:lpstr>Introduction to the Graph Model</vt:lpstr>
      <vt:lpstr>Introduction to the graph model</vt:lpstr>
      <vt:lpstr>Introduction to the Graph Model</vt:lpstr>
      <vt:lpstr>Introduction to The Graph Model - Operations</vt:lpstr>
      <vt:lpstr>Introduction to the Graph Model - Properties</vt:lpstr>
      <vt:lpstr>Introduction to the Graph Model - Types</vt:lpstr>
      <vt:lpstr>Data Modeling with Graph Databases</vt:lpstr>
      <vt:lpstr>Data Modeling with Graph Databases</vt:lpstr>
      <vt:lpstr>Data modeling with graph databases </vt:lpstr>
      <vt:lpstr>Introduction to the graph model</vt:lpstr>
      <vt:lpstr>Data Modeling with Graph Databases</vt:lpstr>
      <vt:lpstr>Introduction to the graph model</vt:lpstr>
      <vt:lpstr>Introduction to the graph model</vt:lpstr>
      <vt:lpstr>Relational and graph models</vt:lpstr>
      <vt:lpstr>Relational and graph models</vt:lpstr>
      <vt:lpstr>Healthcare use case</vt:lpstr>
      <vt:lpstr>Healthcare use case</vt:lpstr>
      <vt:lpstr>Healthcare use case</vt:lpstr>
      <vt:lpstr>Healthcare use case</vt:lpstr>
      <vt:lpstr>Healthcare use case</vt:lpstr>
      <vt:lpstr>Neo4j</vt:lpstr>
      <vt:lpstr>What is Neo4j?</vt:lpstr>
      <vt:lpstr>Cypher Query Language</vt:lpstr>
      <vt:lpstr>Cypher query language</vt:lpstr>
      <vt:lpstr>CYPHER EXAMPLE</vt:lpstr>
      <vt:lpstr>Example Query</vt:lpstr>
      <vt:lpstr>Results</vt:lpstr>
      <vt:lpstr>The Structure of a Cypher Query</vt:lpstr>
      <vt:lpstr>Cypher Queries</vt:lpstr>
      <vt:lpstr>Node Syntax</vt:lpstr>
      <vt:lpstr>Relationship Syntax</vt:lpstr>
      <vt:lpstr>Patterns</vt:lpstr>
      <vt:lpstr>Create</vt:lpstr>
      <vt:lpstr>Create</vt:lpstr>
      <vt:lpstr>MATCH</vt:lpstr>
      <vt:lpstr>MATCH</vt:lpstr>
      <vt:lpstr>Adding to the graph</vt:lpstr>
      <vt:lpstr>Show the whole thing</vt:lpstr>
      <vt:lpstr>Adding more to existing nodes</vt:lpstr>
      <vt:lpstr>Adding more to existing nodes</vt:lpstr>
      <vt:lpstr>WHERE</vt:lpstr>
      <vt:lpstr>WHERE</vt:lpstr>
      <vt:lpstr>PowerPoint Presentation</vt:lpstr>
      <vt:lpstr>Returning Results</vt:lpstr>
      <vt:lpstr>MATCH with path lengths</vt:lpstr>
      <vt:lpstr>Aggregations</vt:lpstr>
      <vt:lpstr>Order and pagination</vt:lpstr>
      <vt:lpstr>Collecting Aggregation</vt:lpstr>
      <vt:lpstr>Functions</vt:lpstr>
      <vt:lpstr>OPTIONAL MATCH</vt:lpstr>
      <vt:lpstr>OPTIONAL MATCH Example</vt:lpstr>
      <vt:lpstr>OPTIONAL MATCH Example</vt:lpstr>
      <vt:lpstr>OPTIONAL MATCH Example</vt:lpstr>
      <vt:lpstr>OPTIONAL MATCH Example</vt:lpstr>
      <vt:lpstr>Simple Paths</vt:lpstr>
      <vt:lpstr>Simple Paths</vt:lpstr>
      <vt:lpstr>Useful Queries</vt:lpstr>
      <vt:lpstr>Create a new network with a different type of node </vt:lpstr>
      <vt:lpstr>Explore the new network</vt:lpstr>
      <vt:lpstr>Indexing a Graph?</vt:lpstr>
      <vt:lpstr>No free lunch</vt:lpstr>
      <vt:lpstr>Lucene</vt:lpstr>
      <vt:lpstr>PowerPoint Presentation</vt:lpstr>
      <vt:lpstr>Loading Data from CSV</vt:lpstr>
      <vt:lpstr>Loading Data from a Spreadsheet</vt:lpstr>
      <vt:lpstr>Loading Data from a GraphML file</vt:lpstr>
      <vt:lpstr>Deeper Dive</vt:lpstr>
      <vt:lpstr>DEEPER Dive into graph databases</vt:lpstr>
      <vt:lpstr>DEEPER Dive into graph databases</vt:lpstr>
      <vt:lpstr>DEEPER Dive into graph databases</vt:lpstr>
      <vt:lpstr>DEEPER Dive into graph databases</vt:lpstr>
      <vt:lpstr>DEEPER Dive into graph databases</vt:lpstr>
      <vt:lpstr>DEEPER Dive into graph databases</vt:lpstr>
      <vt:lpstr>DEEPER Dive into graph databases</vt:lpstr>
      <vt:lpstr>PowerPoint Presentation</vt:lpstr>
      <vt:lpstr>DEEPER Dive into graph databases</vt:lpstr>
      <vt:lpstr>Deeper dive into graph databases</vt:lpstr>
      <vt:lpstr>PowerPoint Presentation</vt:lpstr>
      <vt:lpstr>Logistics use case</vt:lpstr>
      <vt:lpstr>Logistics use case</vt:lpstr>
      <vt:lpstr>Logistics use case</vt:lpstr>
      <vt:lpstr>Security use case</vt:lpstr>
      <vt:lpstr>PowerPoint Presentation</vt:lpstr>
      <vt:lpstr>Other uses of graph databases</vt:lpstr>
      <vt:lpstr>Points to consider</vt:lpstr>
      <vt:lpstr>Ops and Big Data</vt:lpstr>
      <vt:lpstr>Two Challenges</vt:lpstr>
      <vt:lpstr>Neo4j HA</vt:lpstr>
      <vt:lpstr>HA Architecture</vt:lpstr>
      <vt:lpstr>Write to a Master</vt:lpstr>
      <vt:lpstr>Write to a Worker</vt:lpstr>
      <vt:lpstr>Backup &amp; Disaster Recovery</vt:lpstr>
      <vt:lpstr>Scaling graphs is hard</vt:lpstr>
      <vt:lpstr>“Black Hole” server</vt:lpstr>
      <vt:lpstr>Chatty Network</vt:lpstr>
      <vt:lpstr>Minimal Point Cut</vt:lpstr>
      <vt:lpstr>So how do we scale Neo4j?</vt:lpstr>
      <vt:lpstr>A Humble Blade</vt:lpstr>
      <vt:lpstr>Cache Sharding</vt:lpstr>
      <vt:lpstr>Consistent Routing</vt:lpstr>
      <vt:lpstr>Domain-specific sharding</vt:lpstr>
      <vt:lpstr>Other Graph Databases</vt:lpstr>
    </vt:vector>
  </TitlesOfParts>
  <Company>ThoughtWorks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Quinn Snell</cp:lastModifiedBy>
  <cp:revision>771</cp:revision>
  <cp:lastPrinted>2011-11-30T03:37:15Z</cp:lastPrinted>
  <dcterms:created xsi:type="dcterms:W3CDTF">2011-03-08T13:24:17Z</dcterms:created>
  <dcterms:modified xsi:type="dcterms:W3CDTF">2023-04-12T15:08:21Z</dcterms:modified>
</cp:coreProperties>
</file>